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notesSlides/notesSlide15.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notesSlides/notesSlide18.xml" ContentType="application/vnd.openxmlformats-officedocument.presentationml.notesSlide+xml"/>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Layouts/slideLayout13.xml" ContentType="application/vnd.openxmlformats-officedocument.presentationml.slideLayout+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Layouts/slideLayout12.xml" ContentType="application/vnd.openxmlformats-officedocument.presentationml.slideLayout+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4"/>
  </p:notesMasterIdLst>
  <p:sldIdLst>
    <p:sldId id="256" r:id="rId2"/>
    <p:sldId id="257" r:id="rId3"/>
    <p:sldId id="276" r:id="rId4"/>
    <p:sldId id="260" r:id="rId5"/>
    <p:sldId id="261" r:id="rId6"/>
    <p:sldId id="259" r:id="rId7"/>
    <p:sldId id="281" r:id="rId8"/>
    <p:sldId id="278" r:id="rId9"/>
    <p:sldId id="279" r:id="rId10"/>
    <p:sldId id="280" r:id="rId11"/>
    <p:sldId id="282" r:id="rId12"/>
    <p:sldId id="277" r:id="rId13"/>
    <p:sldId id="263" r:id="rId14"/>
    <p:sldId id="283" r:id="rId15"/>
    <p:sldId id="284" r:id="rId16"/>
    <p:sldId id="262" r:id="rId17"/>
    <p:sldId id="264" r:id="rId18"/>
    <p:sldId id="265" r:id="rId19"/>
    <p:sldId id="285" r:id="rId20"/>
    <p:sldId id="286" r:id="rId21"/>
    <p:sldId id="287" r:id="rId22"/>
    <p:sldId id="266" r:id="rId23"/>
    <p:sldId id="273" r:id="rId24"/>
    <p:sldId id="267" r:id="rId25"/>
    <p:sldId id="268" r:id="rId26"/>
    <p:sldId id="269" r:id="rId27"/>
    <p:sldId id="288" r:id="rId28"/>
    <p:sldId id="270" r:id="rId29"/>
    <p:sldId id="272" r:id="rId30"/>
    <p:sldId id="271" r:id="rId31"/>
    <p:sldId id="274" r:id="rId32"/>
    <p:sldId id="275" r:id="rId3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64" autoAdjust="0"/>
    <p:restoredTop sz="94660"/>
  </p:normalViewPr>
  <p:slideViewPr>
    <p:cSldViewPr>
      <p:cViewPr varScale="1">
        <p:scale>
          <a:sx n="83" d="100"/>
          <a:sy n="83" d="100"/>
        </p:scale>
        <p:origin x="-984"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5" Type="http://schemas.openxmlformats.org/officeDocument/2006/relationships/printerSettings" Target="printerSettings/printerSettings1.bin"/><Relationship Id="rId31" Type="http://schemas.openxmlformats.org/officeDocument/2006/relationships/slide" Target="slides/slide30.xml"/><Relationship Id="rId34" Type="http://schemas.openxmlformats.org/officeDocument/2006/relationships/notesMaster" Target="notesMasters/notesMaster1.xml"/><Relationship Id="rId39" Type="http://schemas.openxmlformats.org/officeDocument/2006/relationships/tableStyles" Target="tableStyles.xml"/><Relationship Id="rId7" Type="http://schemas.openxmlformats.org/officeDocument/2006/relationships/slide" Target="slides/slide6.xml"/><Relationship Id="rId36" Type="http://schemas.openxmlformats.org/officeDocument/2006/relationships/presProps" Target="pres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heme" Target="theme/theme1.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337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fld id="{C16FE2B3-2C29-49C8-B825-21E849FE8F83}" type="datetime1">
              <a:rPr lang="en-US"/>
              <a:pPr>
                <a:defRPr/>
              </a:pPr>
              <a:t>10/18/11</a:t>
            </a:fld>
            <a:endParaRPr lang="en-US"/>
          </a:p>
        </p:txBody>
      </p:sp>
      <p:sp>
        <p:nvSpPr>
          <p:cNvPr id="14340" name="Placeholder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37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337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8A4A4CAC-939E-41D5-977B-E9077787F14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123" charset="0"/>
        <a:ea typeface="ＭＳ Ｐゴシック" pitchFamily="-123" charset="-128"/>
        <a:cs typeface="ＭＳ Ｐゴシック" pitchFamily="-123" charset="-128"/>
      </a:defRPr>
    </a:lvl1pPr>
    <a:lvl2pPr marL="457200" algn="l" defTabSz="457200" rtl="0" eaLnBrk="0" fontAlgn="base" hangingPunct="0">
      <a:spcBef>
        <a:spcPct val="30000"/>
      </a:spcBef>
      <a:spcAft>
        <a:spcPct val="0"/>
      </a:spcAft>
      <a:defRPr sz="1200" kern="1200">
        <a:solidFill>
          <a:schemeClr val="tx1"/>
        </a:solidFill>
        <a:latin typeface="Calibri" pitchFamily="-123" charset="0"/>
        <a:ea typeface="ＭＳ Ｐゴシック" pitchFamily="-123" charset="-128"/>
        <a:cs typeface="+mn-cs"/>
      </a:defRPr>
    </a:lvl2pPr>
    <a:lvl3pPr marL="914400" algn="l" defTabSz="457200" rtl="0" eaLnBrk="0" fontAlgn="base" hangingPunct="0">
      <a:spcBef>
        <a:spcPct val="30000"/>
      </a:spcBef>
      <a:spcAft>
        <a:spcPct val="0"/>
      </a:spcAft>
      <a:defRPr sz="1200" kern="1200">
        <a:solidFill>
          <a:schemeClr val="tx1"/>
        </a:solidFill>
        <a:latin typeface="Calibri" pitchFamily="-123" charset="0"/>
        <a:ea typeface="ＭＳ Ｐゴシック" pitchFamily="-123" charset="-128"/>
        <a:cs typeface="+mn-cs"/>
      </a:defRPr>
    </a:lvl3pPr>
    <a:lvl4pPr marL="1371600" algn="l" defTabSz="457200" rtl="0" eaLnBrk="0" fontAlgn="base" hangingPunct="0">
      <a:spcBef>
        <a:spcPct val="30000"/>
      </a:spcBef>
      <a:spcAft>
        <a:spcPct val="0"/>
      </a:spcAft>
      <a:defRPr sz="1200" kern="1200">
        <a:solidFill>
          <a:schemeClr val="tx1"/>
        </a:solidFill>
        <a:latin typeface="Calibri" pitchFamily="-123" charset="0"/>
        <a:ea typeface="ＭＳ Ｐゴシック" pitchFamily="-123" charset="-128"/>
        <a:cs typeface="+mn-cs"/>
      </a:defRPr>
    </a:lvl4pPr>
    <a:lvl5pPr marL="1828800" algn="l" defTabSz="457200" rtl="0" eaLnBrk="0" fontAlgn="base" hangingPunct="0">
      <a:spcBef>
        <a:spcPct val="30000"/>
      </a:spcBef>
      <a:spcAft>
        <a:spcPct val="0"/>
      </a:spcAft>
      <a:defRPr sz="1200" kern="1200">
        <a:solidFill>
          <a:schemeClr val="tx1"/>
        </a:solidFill>
        <a:latin typeface="Calibri" pitchFamily="-123" charset="0"/>
        <a:ea typeface="ＭＳ Ｐゴシック" pitchFamily="-12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Placeholder 2"/>
          <p:cNvSpPr>
            <a:spLocks noGrp="1" noRot="1" noChangeArrowheads="1" noTextEdit="1"/>
          </p:cNvSpPr>
          <p:nvPr>
            <p:ph type="sldImg"/>
          </p:nvPr>
        </p:nvSpPr>
        <p:spPr>
          <a:ln/>
        </p:spPr>
      </p:sp>
      <p:sp>
        <p:nvSpPr>
          <p:cNvPr id="16386"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5" name="Placeholder 2"/>
          <p:cNvSpPr>
            <a:spLocks noGrp="1" noRot="1" noChangeArrowheads="1" noTextEdit="1"/>
          </p:cNvSpPr>
          <p:nvPr>
            <p:ph type="sldImg"/>
          </p:nvPr>
        </p:nvSpPr>
        <p:spPr>
          <a:ln/>
        </p:spPr>
      </p:sp>
      <p:sp>
        <p:nvSpPr>
          <p:cNvPr id="47106"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3" name="Placeholder 2"/>
          <p:cNvSpPr>
            <a:spLocks noGrp="1" noRot="1" noChangeArrowheads="1" noTextEdit="1"/>
          </p:cNvSpPr>
          <p:nvPr>
            <p:ph type="sldImg"/>
          </p:nvPr>
        </p:nvSpPr>
        <p:spPr>
          <a:ln/>
        </p:spPr>
      </p:sp>
      <p:sp>
        <p:nvSpPr>
          <p:cNvPr id="49154"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1" name="Placeholder 2"/>
          <p:cNvSpPr>
            <a:spLocks noGrp="1" noRot="1" noChangeArrowheads="1" noTextEdit="1"/>
          </p:cNvSpPr>
          <p:nvPr>
            <p:ph type="sldImg"/>
          </p:nvPr>
        </p:nvSpPr>
        <p:spPr>
          <a:ln/>
        </p:spPr>
      </p:sp>
      <p:sp>
        <p:nvSpPr>
          <p:cNvPr id="51202"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49" name="Placeholder 2"/>
          <p:cNvSpPr>
            <a:spLocks noGrp="1" noRot="1" noChangeArrowheads="1" noTextEdit="1"/>
          </p:cNvSpPr>
          <p:nvPr>
            <p:ph type="sldImg"/>
          </p:nvPr>
        </p:nvSpPr>
        <p:spPr>
          <a:ln/>
        </p:spPr>
      </p:sp>
      <p:sp>
        <p:nvSpPr>
          <p:cNvPr id="53250"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7" name="Placeholder 2"/>
          <p:cNvSpPr>
            <a:spLocks noGrp="1" noRot="1" noChangeArrowheads="1" noTextEdit="1"/>
          </p:cNvSpPr>
          <p:nvPr>
            <p:ph type="sldImg"/>
          </p:nvPr>
        </p:nvSpPr>
        <p:spPr>
          <a:ln/>
        </p:spPr>
      </p:sp>
      <p:sp>
        <p:nvSpPr>
          <p:cNvPr id="55298"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5" name="Placeholder 2"/>
          <p:cNvSpPr>
            <a:spLocks noGrp="1" noRot="1" noChangeArrowheads="1" noTextEdit="1"/>
          </p:cNvSpPr>
          <p:nvPr>
            <p:ph type="sldImg"/>
          </p:nvPr>
        </p:nvSpPr>
        <p:spPr>
          <a:ln/>
        </p:spPr>
      </p:sp>
      <p:sp>
        <p:nvSpPr>
          <p:cNvPr id="57346"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3" name="Placeholder 2"/>
          <p:cNvSpPr>
            <a:spLocks noGrp="1" noRot="1" noChangeArrowheads="1" noTextEdit="1"/>
          </p:cNvSpPr>
          <p:nvPr>
            <p:ph type="sldImg"/>
          </p:nvPr>
        </p:nvSpPr>
        <p:spPr>
          <a:ln/>
        </p:spPr>
      </p:sp>
      <p:sp>
        <p:nvSpPr>
          <p:cNvPr id="59394"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Placeholder 2"/>
          <p:cNvSpPr>
            <a:spLocks noGrp="1" noRot="1" noChangeArrowheads="1" noTextEdit="1"/>
          </p:cNvSpPr>
          <p:nvPr>
            <p:ph type="sldImg"/>
          </p:nvPr>
        </p:nvSpPr>
        <p:spPr>
          <a:ln/>
        </p:spPr>
      </p:sp>
      <p:sp>
        <p:nvSpPr>
          <p:cNvPr id="61442"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9" name="Placeholder 2"/>
          <p:cNvSpPr>
            <a:spLocks noGrp="1" noRot="1" noChangeArrowheads="1" noTextEdit="1"/>
          </p:cNvSpPr>
          <p:nvPr>
            <p:ph type="sldImg"/>
          </p:nvPr>
        </p:nvSpPr>
        <p:spPr>
          <a:ln/>
        </p:spPr>
      </p:sp>
      <p:sp>
        <p:nvSpPr>
          <p:cNvPr id="63490"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7" name="Placeholder 2"/>
          <p:cNvSpPr>
            <a:spLocks noGrp="1" noRot="1" noChangeArrowheads="1" noTextEdit="1"/>
          </p:cNvSpPr>
          <p:nvPr>
            <p:ph type="sldImg"/>
          </p:nvPr>
        </p:nvSpPr>
        <p:spPr>
          <a:ln/>
        </p:spPr>
      </p:sp>
      <p:sp>
        <p:nvSpPr>
          <p:cNvPr id="65538"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Placeholder 2"/>
          <p:cNvSpPr>
            <a:spLocks noGrp="1" noRot="1" noChangeArrowheads="1" noTextEdit="1"/>
          </p:cNvSpPr>
          <p:nvPr>
            <p:ph type="sldImg"/>
          </p:nvPr>
        </p:nvSpPr>
        <p:spPr>
          <a:ln/>
        </p:spPr>
      </p:sp>
      <p:sp>
        <p:nvSpPr>
          <p:cNvPr id="18434"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Placeholder 2"/>
          <p:cNvSpPr>
            <a:spLocks noGrp="1" noRot="1" noChangeArrowheads="1" noTextEdit="1"/>
          </p:cNvSpPr>
          <p:nvPr>
            <p:ph type="sldImg"/>
          </p:nvPr>
        </p:nvSpPr>
        <p:spPr>
          <a:ln/>
        </p:spPr>
      </p:sp>
      <p:sp>
        <p:nvSpPr>
          <p:cNvPr id="21506"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Placeholder 2"/>
          <p:cNvSpPr>
            <a:spLocks noGrp="1" noRot="1" noChangeArrowheads="1" noTextEdit="1"/>
          </p:cNvSpPr>
          <p:nvPr>
            <p:ph type="sldImg"/>
          </p:nvPr>
        </p:nvSpPr>
        <p:spPr>
          <a:ln/>
        </p:spPr>
      </p:sp>
      <p:sp>
        <p:nvSpPr>
          <p:cNvPr id="23554"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Placeholder 2"/>
          <p:cNvSpPr>
            <a:spLocks noGrp="1" noRot="1" noChangeArrowheads="1" noTextEdit="1"/>
          </p:cNvSpPr>
          <p:nvPr>
            <p:ph type="sldImg"/>
          </p:nvPr>
        </p:nvSpPr>
        <p:spPr>
          <a:ln/>
        </p:spPr>
      </p:sp>
      <p:sp>
        <p:nvSpPr>
          <p:cNvPr id="25602"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Placeholder 2"/>
          <p:cNvSpPr>
            <a:spLocks noGrp="1" noRot="1" noChangeArrowheads="1" noTextEdit="1"/>
          </p:cNvSpPr>
          <p:nvPr>
            <p:ph type="sldImg"/>
          </p:nvPr>
        </p:nvSpPr>
        <p:spPr>
          <a:ln/>
        </p:spPr>
      </p:sp>
      <p:sp>
        <p:nvSpPr>
          <p:cNvPr id="33794"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Placeholder 2"/>
          <p:cNvSpPr>
            <a:spLocks noGrp="1" noRot="1" noChangeArrowheads="1" noTextEdit="1"/>
          </p:cNvSpPr>
          <p:nvPr>
            <p:ph type="sldImg"/>
          </p:nvPr>
        </p:nvSpPr>
        <p:spPr>
          <a:ln/>
        </p:spPr>
      </p:sp>
      <p:sp>
        <p:nvSpPr>
          <p:cNvPr id="37890"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Placeholder 2"/>
          <p:cNvSpPr>
            <a:spLocks noGrp="1" noRot="1" noChangeArrowheads="1" noTextEdit="1"/>
          </p:cNvSpPr>
          <p:nvPr>
            <p:ph type="sldImg"/>
          </p:nvPr>
        </p:nvSpPr>
        <p:spPr>
          <a:ln/>
        </p:spPr>
      </p:sp>
      <p:sp>
        <p:nvSpPr>
          <p:cNvPr id="39938"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Placeholder 2"/>
          <p:cNvSpPr>
            <a:spLocks noGrp="1" noRot="1" noChangeArrowheads="1" noTextEdit="1"/>
          </p:cNvSpPr>
          <p:nvPr>
            <p:ph type="sldImg"/>
          </p:nvPr>
        </p:nvSpPr>
        <p:spPr>
          <a:ln/>
        </p:spPr>
      </p:sp>
      <p:sp>
        <p:nvSpPr>
          <p:cNvPr id="41986" name="Placeholder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AD8B8FA-2940-4C51-9B46-8151109DF4DA}" type="datetimeFigureOut">
              <a:rPr lang="en-US"/>
              <a:pPr>
                <a:defRPr/>
              </a:pPr>
              <a:t>10/18/11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E11E925-12EE-4DC5-BD7D-1F344BBEA95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A43AB9-7B67-4D42-A058-E43E4BBA170B}" type="datetimeFigureOut">
              <a:rPr lang="en-US"/>
              <a:pPr>
                <a:defRPr/>
              </a:pPr>
              <a:t>10/18/11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155C79-3CD1-44B6-83AD-100DA600640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95CD9C1-5137-4CE4-B9D7-C9515EAC1A32}" type="datetimeFigureOut">
              <a:rPr lang="en-US"/>
              <a:pPr>
                <a:defRPr/>
              </a:pPr>
              <a:t>10/18/11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504CAB-D3B1-42B3-B83C-6256061585E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8C03CBA-731E-4148-B098-46ECD9F936C2}" type="datetimeFigureOut">
              <a:rPr lang="en-US"/>
              <a:pPr>
                <a:defRPr/>
              </a:pPr>
              <a:t>10/18/11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B457364-D747-4F8C-8279-9A2506338FE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25963"/>
          </a:xfrm>
        </p:spPr>
        <p:txBody>
          <a:bodyPr/>
          <a:lstStyle/>
          <a:p>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p:spPr>
        <p:txBody>
          <a:bodyPr/>
          <a:lstStyle>
            <a:lvl1pPr>
              <a:defRPr/>
            </a:lvl1pPr>
          </a:lstStyle>
          <a:p>
            <a:pPr>
              <a:defRPr/>
            </a:pPr>
            <a:fld id="{612BD441-9352-4A67-BB2E-8CF84DF26441}" type="datetimeFigureOut">
              <a:rPr lang="en-US"/>
              <a:pPr>
                <a:defRPr/>
              </a:pPr>
              <a:t>10/18/11</a:t>
            </a:fld>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p:spPr>
        <p:txBody>
          <a:bodyPr/>
          <a:lstStyle>
            <a:lvl1pPr>
              <a:defRPr/>
            </a:lvl1pPr>
          </a:lstStyle>
          <a:p>
            <a:pPr>
              <a:defRPr/>
            </a:pPr>
            <a:fld id="{823DC327-F1A8-401B-B604-FEF6C3622FE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C5DD655-B848-440F-9DAC-CA7D40E31DBD}" type="datetimeFigureOut">
              <a:rPr lang="en-US"/>
              <a:pPr>
                <a:defRPr/>
              </a:pPr>
              <a:t>10/18/11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0DF53FF-6981-47E5-A487-EBFED071D45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9F6880F-FCA5-48A8-A2AC-595783B5A895}" type="datetimeFigureOut">
              <a:rPr lang="en-US"/>
              <a:pPr>
                <a:defRPr/>
              </a:pPr>
              <a:t>10/18/11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A0B0DF-48D3-4F24-9C6C-D8A4ECBF13F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E5ABC66-882A-4758-A30F-C0557AFB8382}" type="datetimeFigureOut">
              <a:rPr lang="en-US"/>
              <a:pPr>
                <a:defRPr/>
              </a:pPr>
              <a:t>10/18/11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16DAAD-2537-4C92-AD6D-AB867328F14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77EE933-8C43-4D96-A432-2E1C222A7BC9}" type="datetimeFigureOut">
              <a:rPr lang="en-US"/>
              <a:pPr>
                <a:defRPr/>
              </a:pPr>
              <a:t>10/18/11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A9E03EE-1834-44DC-9911-EED896071C1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F6A02B8-3155-4E29-8488-5C7E9ABE5636}" type="datetimeFigureOut">
              <a:rPr lang="en-US"/>
              <a:pPr>
                <a:defRPr/>
              </a:pPr>
              <a:t>10/18/11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D1C291A-1E43-45F8-9725-85499164C00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F2A514A-6A3D-44D9-89D1-7615ED816EC1}" type="datetimeFigureOut">
              <a:rPr lang="en-US"/>
              <a:pPr>
                <a:defRPr/>
              </a:pPr>
              <a:t>10/18/11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BC248B8-0EB4-4F8C-87E0-C8F2A4F96C8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726F2D-3D96-4BD1-A9E8-9E39206F24D6}" type="datetimeFigureOut">
              <a:rPr lang="en-US"/>
              <a:pPr>
                <a:defRPr/>
              </a:pPr>
              <a:t>10/18/11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D60D530-F33A-4427-893A-F195AE3D2AC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EFC57F4-EA48-4A44-9402-25F3B43F8CAF}" type="datetimeFigureOut">
              <a:rPr lang="en-US"/>
              <a:pPr>
                <a:defRPr/>
              </a:pPr>
              <a:t>10/18/11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AFBC319-27E9-45A5-B698-DB0429F948C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4055BAEA-D75F-49C1-AF08-E8209A3D8E15}" type="datetimeFigureOut">
              <a:rPr lang="en-US"/>
              <a:pPr>
                <a:defRPr/>
              </a:pPr>
              <a:t>10/18/11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3271F04B-9578-48D7-B92D-3692FAD4A95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 id="2147483661" r:id="rId13"/>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123" charset="-128"/>
          <a:cs typeface="ＭＳ Ｐゴシック" pitchFamily="-123"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23" charset="-128"/>
          <a:cs typeface="ＭＳ Ｐゴシック" pitchFamily="-123"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23" charset="-128"/>
          <a:cs typeface="ＭＳ Ｐゴシック" pitchFamily="-123"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23" charset="-128"/>
          <a:cs typeface="ＭＳ Ｐゴシック" pitchFamily="-123"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23" charset="-128"/>
          <a:cs typeface="ＭＳ Ｐゴシック" pitchFamily="-123"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13.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4" Type="http://schemas.openxmlformats.org/officeDocument/2006/relationships/image" Target="../media/image18.jpeg"/><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9.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20.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22.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1">
          <a:gsLst>
            <a:gs pos="0">
              <a:schemeClr val="bg1">
                <a:alpha val="55000"/>
              </a:schemeClr>
            </a:gs>
            <a:gs pos="100000">
              <a:schemeClr val="bg1">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5362" name="Title 3"/>
          <p:cNvSpPr>
            <a:spLocks noGrp="1"/>
          </p:cNvSpPr>
          <p:nvPr>
            <p:ph type="ctrTitle"/>
          </p:nvPr>
        </p:nvSpPr>
        <p:spPr/>
        <p:txBody>
          <a:bodyPr/>
          <a:lstStyle/>
          <a:p>
            <a:pPr eaLnBrk="1" hangingPunct="1"/>
            <a:r>
              <a:rPr lang="en-US" smtClean="0"/>
              <a:t>Reformations and Religious Wars</a:t>
            </a:r>
            <a:br>
              <a:rPr lang="en-US" smtClean="0"/>
            </a:br>
            <a:r>
              <a:rPr lang="en-US" smtClean="0"/>
              <a:t>1500-1600</a:t>
            </a:r>
          </a:p>
        </p:txBody>
      </p:sp>
      <p:sp>
        <p:nvSpPr>
          <p:cNvPr id="5" name="Subtitle 4"/>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ea typeface="+mn-ea"/>
                <a:cs typeface="+mn-cs"/>
              </a:rPr>
              <a:t>Part One: The Early Reformation </a:t>
            </a:r>
          </a:p>
          <a:p>
            <a:pPr eaLnBrk="1" fontAlgn="auto" hangingPunct="1">
              <a:spcAft>
                <a:spcPts val="0"/>
              </a:spcAft>
              <a:buFont typeface="Arial" pitchFamily="34" charset="0"/>
              <a:buNone/>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r>
              <a:rPr lang="en-US"/>
              <a:t>Early Critics of the Church</a:t>
            </a:r>
          </a:p>
        </p:txBody>
      </p:sp>
      <p:sp>
        <p:nvSpPr>
          <p:cNvPr id="29698" name="Rectangle 4"/>
          <p:cNvSpPr>
            <a:spLocks noGrp="1"/>
          </p:cNvSpPr>
          <p:nvPr>
            <p:ph type="body" sz="half" idx="2"/>
          </p:nvPr>
        </p:nvSpPr>
        <p:spPr/>
        <p:txBody>
          <a:bodyPr/>
          <a:lstStyle/>
          <a:p>
            <a:pPr>
              <a:lnSpc>
                <a:spcPct val="90000"/>
              </a:lnSpc>
              <a:buFont typeface="Arial" pitchFamily="-123" charset="0"/>
              <a:buNone/>
            </a:pPr>
            <a:r>
              <a:rPr lang="en-US" sz="2400" b="1"/>
              <a:t>Desiderius Erasmus</a:t>
            </a:r>
            <a:endParaRPr lang="en-US" sz="2400"/>
          </a:p>
          <a:p>
            <a:pPr>
              <a:lnSpc>
                <a:spcPct val="90000"/>
              </a:lnSpc>
            </a:pPr>
            <a:r>
              <a:rPr lang="en-US" sz="2400"/>
              <a:t>The Prince of the Humanists</a:t>
            </a:r>
          </a:p>
          <a:p>
            <a:pPr>
              <a:lnSpc>
                <a:spcPct val="90000"/>
              </a:lnSpc>
            </a:pPr>
            <a:r>
              <a:rPr lang="en-US" sz="2400"/>
              <a:t>A student of the Brethren, he was a scholar and priest</a:t>
            </a:r>
          </a:p>
          <a:p>
            <a:pPr>
              <a:lnSpc>
                <a:spcPct val="90000"/>
              </a:lnSpc>
            </a:pPr>
            <a:r>
              <a:rPr lang="en-US" sz="2400"/>
              <a:t>Wrote, </a:t>
            </a:r>
            <a:r>
              <a:rPr lang="en-US" sz="2400" i="1"/>
              <a:t>Praise of Folly </a:t>
            </a:r>
            <a:r>
              <a:rPr lang="en-US" sz="2400"/>
              <a:t>(1509) a critique of the abuses of the church and society</a:t>
            </a:r>
          </a:p>
          <a:p>
            <a:pPr>
              <a:lnSpc>
                <a:spcPct val="90000"/>
              </a:lnSpc>
            </a:pPr>
            <a:r>
              <a:rPr lang="en-US" sz="2400"/>
              <a:t>Translated the Greek and Latin </a:t>
            </a:r>
            <a:r>
              <a:rPr lang="en-US" sz="2400" i="1"/>
              <a:t>New Testament</a:t>
            </a:r>
          </a:p>
          <a:p>
            <a:pPr>
              <a:lnSpc>
                <a:spcPct val="90000"/>
              </a:lnSpc>
            </a:pPr>
            <a:r>
              <a:rPr lang="en-US" sz="2400" i="1"/>
              <a:t>“Erasmus laid the egg that Luther hatched.”	</a:t>
            </a:r>
            <a:endParaRPr lang="en-US" sz="2400"/>
          </a:p>
          <a:p>
            <a:pPr>
              <a:lnSpc>
                <a:spcPct val="90000"/>
              </a:lnSpc>
            </a:pPr>
            <a:endParaRPr lang="en-US" sz="2400"/>
          </a:p>
          <a:p>
            <a:pPr>
              <a:lnSpc>
                <a:spcPct val="90000"/>
              </a:lnSpc>
            </a:pPr>
            <a:endParaRPr lang="en-US" sz="2400"/>
          </a:p>
        </p:txBody>
      </p:sp>
      <p:pic>
        <p:nvPicPr>
          <p:cNvPr id="29699" name="Picture 5"/>
          <p:cNvPicPr>
            <a:picLocks noChangeAspect="1" noChangeArrowheads="1"/>
          </p:cNvPicPr>
          <p:nvPr>
            <p:ph sz="half" idx="1"/>
          </p:nvPr>
        </p:nvPicPr>
        <p:blipFill>
          <a:blip r:embed="rId2"/>
          <a:srcRect/>
          <a:stretch>
            <a:fillRect/>
          </a:stretch>
        </p:blipFill>
        <p:spPr>
          <a:xfrm>
            <a:off x="569913" y="1600200"/>
            <a:ext cx="3813175" cy="4525963"/>
          </a:xfrm>
        </p:spPr>
      </p:pic>
      <p:sp>
        <p:nvSpPr>
          <p:cNvPr id="29700" name="Rectangle 6"/>
          <p:cNvSpPr>
            <a:spLocks noChangeArrowheads="1"/>
          </p:cNvSpPr>
          <p:nvPr/>
        </p:nvSpPr>
        <p:spPr bwMode="auto">
          <a:xfrm>
            <a:off x="533400" y="6172200"/>
            <a:ext cx="3302000" cy="457200"/>
          </a:xfrm>
          <a:prstGeom prst="rect">
            <a:avLst/>
          </a:prstGeom>
          <a:noFill/>
          <a:ln w="9525">
            <a:noFill/>
            <a:miter lim="800000"/>
            <a:headEnd/>
            <a:tailEnd/>
          </a:ln>
        </p:spPr>
        <p:txBody>
          <a:bodyPr wrap="none">
            <a:prstTxWarp prst="textNoShape">
              <a:avLst/>
            </a:prstTxWarp>
            <a:spAutoFit/>
          </a:bodyPr>
          <a:lstStyle/>
          <a:p>
            <a:r>
              <a:rPr lang="en-US"/>
              <a:t>Erasmus (1466 - 1536)</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Rectangle 2"/>
          <p:cNvSpPr>
            <a:spLocks noChangeArrowheads="1"/>
          </p:cNvSpPr>
          <p:nvPr/>
        </p:nvSpPr>
        <p:spPr bwMode="auto">
          <a:xfrm>
            <a:off x="609600" y="1447800"/>
            <a:ext cx="7543800" cy="1739900"/>
          </a:xfrm>
          <a:prstGeom prst="rect">
            <a:avLst/>
          </a:prstGeom>
          <a:noFill/>
          <a:ln w="9525">
            <a:noFill/>
            <a:miter lim="800000"/>
            <a:headEnd/>
            <a:tailEnd/>
          </a:ln>
        </p:spPr>
        <p:txBody>
          <a:bodyPr>
            <a:prstTxWarp prst="textNoShape">
              <a:avLst/>
            </a:prstTxWarp>
            <a:spAutoFit/>
          </a:bodyPr>
          <a:lstStyle/>
          <a:p>
            <a:pPr algn="ctr"/>
            <a:r>
              <a:rPr lang="en-US" sz="3600" b="1"/>
              <a:t>What were some of the charges of corruption directed against the Catholic Church?</a:t>
            </a:r>
            <a:r>
              <a:rPr lang="en-US"/>
              <a:t>  </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533400" y="533400"/>
            <a:ext cx="7869238" cy="519113"/>
          </a:xfrm>
          <a:prstGeom prst="rect">
            <a:avLst/>
          </a:prstGeom>
          <a:noFill/>
          <a:ln w="9525">
            <a:noFill/>
            <a:miter lim="800000"/>
            <a:headEnd/>
            <a:tailEnd/>
          </a:ln>
        </p:spPr>
        <p:txBody>
          <a:bodyPr wrap="none">
            <a:prstTxWarp prst="textNoShape">
              <a:avLst/>
            </a:prstTxWarp>
            <a:spAutoFit/>
          </a:bodyPr>
          <a:lstStyle/>
          <a:p>
            <a:pPr algn="ctr"/>
            <a:r>
              <a:rPr lang="en-US" sz="2800" b="1"/>
              <a:t>Charges of Corruption in the Catholic Church</a:t>
            </a:r>
            <a:endParaRPr lang="en-US"/>
          </a:p>
        </p:txBody>
      </p:sp>
      <p:sp>
        <p:nvSpPr>
          <p:cNvPr id="56323" name="Text Box 3"/>
          <p:cNvSpPr txBox="1">
            <a:spLocks noChangeArrowheads="1"/>
          </p:cNvSpPr>
          <p:nvPr/>
        </p:nvSpPr>
        <p:spPr bwMode="auto">
          <a:xfrm>
            <a:off x="0" y="1295400"/>
            <a:ext cx="5105400" cy="5432425"/>
          </a:xfrm>
          <a:prstGeom prst="rect">
            <a:avLst/>
          </a:prstGeom>
          <a:noFill/>
          <a:ln w="9525">
            <a:noFill/>
            <a:miter lim="800000"/>
            <a:headEnd/>
            <a:tailEnd/>
          </a:ln>
        </p:spPr>
        <p:txBody>
          <a:bodyPr>
            <a:prstTxWarp prst="textNoShape">
              <a:avLst/>
            </a:prstTxWarp>
            <a:spAutoFit/>
          </a:bodyPr>
          <a:lstStyle/>
          <a:p>
            <a:pPr>
              <a:lnSpc>
                <a:spcPct val="90000"/>
              </a:lnSpc>
              <a:spcBef>
                <a:spcPct val="20000"/>
              </a:spcBef>
              <a:buClr>
                <a:schemeClr val="hlink"/>
              </a:buClr>
              <a:buSzPct val="80000"/>
              <a:buFont typeface="Wingdings" pitchFamily="-123" charset="2"/>
              <a:buChar char="n"/>
              <a:defRPr/>
            </a:pPr>
            <a:r>
              <a:rPr lang="en-US" sz="2800">
                <a:effectLst>
                  <a:outerShdw blurRad="38100" dist="38100" dir="2700000" algn="tl">
                    <a:srgbClr val="DDDDDD"/>
                  </a:outerShdw>
                </a:effectLst>
                <a:latin typeface="Tahoma" pitchFamily="-123" charset="0"/>
              </a:rPr>
              <a:t>Corruption </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simony (sale of church offices)</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pluralism (holding more than one office)</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Absenteeism</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nepotism (favoring family for offices)</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moral decline</a:t>
            </a:r>
          </a:p>
          <a:p>
            <a:pPr lvl="2">
              <a:lnSpc>
                <a:spcPct val="90000"/>
              </a:lnSpc>
              <a:spcBef>
                <a:spcPct val="20000"/>
              </a:spcBef>
              <a:buClr>
                <a:schemeClr val="hlink"/>
              </a:buClr>
              <a:buFont typeface="Wingdings" pitchFamily="-123" charset="2"/>
              <a:buChar char="§"/>
              <a:defRPr/>
            </a:pPr>
            <a:r>
              <a:rPr lang="en-US" sz="2000">
                <a:effectLst>
                  <a:outerShdw blurRad="38100" dist="38100" dir="2700000" algn="tl">
                    <a:srgbClr val="DDDDDD"/>
                  </a:outerShdw>
                </a:effectLst>
                <a:latin typeface="Tahoma" pitchFamily="-123" charset="0"/>
              </a:rPr>
              <a:t>Popes having numerous affairs and children</a:t>
            </a:r>
          </a:p>
          <a:p>
            <a:pPr lvl="2">
              <a:lnSpc>
                <a:spcPct val="90000"/>
              </a:lnSpc>
              <a:spcBef>
                <a:spcPct val="20000"/>
              </a:spcBef>
              <a:buClr>
                <a:schemeClr val="hlink"/>
              </a:buClr>
              <a:buFont typeface="Wingdings" pitchFamily="-123" charset="2"/>
              <a:buChar char="§"/>
              <a:defRPr/>
            </a:pPr>
            <a:r>
              <a:rPr lang="en-US" sz="2000">
                <a:effectLst>
                  <a:outerShdw blurRad="38100" dist="38100" dir="2700000" algn="tl">
                    <a:srgbClr val="DDDDDD"/>
                  </a:outerShdw>
                </a:effectLst>
                <a:latin typeface="Tahoma" pitchFamily="-123" charset="0"/>
              </a:rPr>
              <a:t>Prostitutes</a:t>
            </a:r>
          </a:p>
          <a:p>
            <a:pPr lvl="2">
              <a:lnSpc>
                <a:spcPct val="90000"/>
              </a:lnSpc>
              <a:spcBef>
                <a:spcPct val="20000"/>
              </a:spcBef>
              <a:buClr>
                <a:schemeClr val="hlink"/>
              </a:buClr>
              <a:buFont typeface="Wingdings" pitchFamily="-123" charset="2"/>
              <a:buChar char="§"/>
              <a:defRPr/>
            </a:pPr>
            <a:r>
              <a:rPr lang="en-US" sz="2000">
                <a:effectLst>
                  <a:outerShdw blurRad="38100" dist="38100" dir="2700000" algn="tl">
                    <a:srgbClr val="DDDDDD"/>
                  </a:outerShdw>
                </a:effectLst>
                <a:latin typeface="Tahoma" pitchFamily="-123" charset="0"/>
              </a:rPr>
              <a:t>Traded sexual favors for the absolution of sins</a:t>
            </a:r>
          </a:p>
          <a:p>
            <a:pPr lvl="1">
              <a:lnSpc>
                <a:spcPct val="90000"/>
              </a:lnSpc>
              <a:spcBef>
                <a:spcPct val="20000"/>
              </a:spcBef>
              <a:buClr>
                <a:schemeClr val="tx1"/>
              </a:buClr>
              <a:buFontTx/>
              <a:buChar char="–"/>
              <a:defRPr/>
            </a:pPr>
            <a:r>
              <a:rPr lang="en-US">
                <a:effectLst>
                  <a:outerShdw blurRad="38100" dist="38100" dir="2700000" algn="tl">
                    <a:srgbClr val="DDDDDD"/>
                  </a:outerShdw>
                </a:effectLst>
                <a:latin typeface="Tahoma" pitchFamily="-123" charset="0"/>
              </a:rPr>
              <a:t>clerical ignorance</a:t>
            </a:r>
          </a:p>
          <a:p>
            <a:pPr lvl="2">
              <a:lnSpc>
                <a:spcPct val="90000"/>
              </a:lnSpc>
              <a:spcBef>
                <a:spcPct val="20000"/>
              </a:spcBef>
              <a:buClr>
                <a:schemeClr val="hlink"/>
              </a:buClr>
              <a:buFont typeface="Wingdings" pitchFamily="-123" charset="2"/>
              <a:buChar char="§"/>
              <a:defRPr/>
            </a:pPr>
            <a:r>
              <a:rPr lang="en-US" sz="2000">
                <a:effectLst>
                  <a:outerShdw blurRad="38100" dist="38100" dir="2700000" algn="tl">
                    <a:srgbClr val="DDDDDD"/>
                  </a:outerShdw>
                </a:effectLst>
                <a:latin typeface="Tahoma" pitchFamily="-123" charset="0"/>
              </a:rPr>
              <a:t>Many priests were illiterate</a:t>
            </a:r>
          </a:p>
        </p:txBody>
      </p:sp>
      <p:pic>
        <p:nvPicPr>
          <p:cNvPr id="31747" name="Picture 4"/>
          <p:cNvPicPr>
            <a:picLocks noChangeAspect="1" noChangeArrowheads="1"/>
          </p:cNvPicPr>
          <p:nvPr/>
        </p:nvPicPr>
        <p:blipFill>
          <a:blip r:embed="rId2"/>
          <a:srcRect/>
          <a:stretch>
            <a:fillRect/>
          </a:stretch>
        </p:blipFill>
        <p:spPr bwMode="auto">
          <a:xfrm>
            <a:off x="4876800" y="1066800"/>
            <a:ext cx="3895725" cy="4800600"/>
          </a:xfrm>
          <a:prstGeom prst="rect">
            <a:avLst/>
          </a:prstGeom>
          <a:noFill/>
          <a:ln w="9525">
            <a:noFill/>
            <a:miter lim="800000"/>
            <a:headEnd/>
            <a:tailEnd/>
          </a:ln>
        </p:spPr>
      </p:pic>
      <p:sp>
        <p:nvSpPr>
          <p:cNvPr id="31748" name="Text Box 5"/>
          <p:cNvSpPr txBox="1">
            <a:spLocks noChangeArrowheads="1"/>
          </p:cNvSpPr>
          <p:nvPr/>
        </p:nvSpPr>
        <p:spPr bwMode="auto">
          <a:xfrm>
            <a:off x="4419600" y="6096000"/>
            <a:ext cx="4953000" cy="517525"/>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400"/>
              <a:t>The Pope acting as a moneychanger with the sale of indulgences and religious dispensations, woodcut, 1521</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Title 4"/>
          <p:cNvSpPr>
            <a:spLocks noGrp="1"/>
          </p:cNvSpPr>
          <p:nvPr>
            <p:ph type="title"/>
          </p:nvPr>
        </p:nvSpPr>
        <p:spPr/>
        <p:txBody>
          <a:bodyPr/>
          <a:lstStyle/>
          <a:p>
            <a:pPr eaLnBrk="1" hangingPunct="1"/>
            <a:r>
              <a:rPr lang="en-US" smtClean="0"/>
              <a:t>Johann Tetzel and Indulgences</a:t>
            </a:r>
          </a:p>
        </p:txBody>
      </p:sp>
      <p:sp>
        <p:nvSpPr>
          <p:cNvPr id="32770" name="Content Placeholder 5"/>
          <p:cNvSpPr>
            <a:spLocks noGrp="1"/>
          </p:cNvSpPr>
          <p:nvPr>
            <p:ph idx="1"/>
          </p:nvPr>
        </p:nvSpPr>
        <p:spPr>
          <a:xfrm>
            <a:off x="457200" y="1600200"/>
            <a:ext cx="8229600" cy="1219200"/>
          </a:xfrm>
        </p:spPr>
        <p:txBody>
          <a:bodyPr/>
          <a:lstStyle/>
          <a:p>
            <a:pPr eaLnBrk="1" hangingPunct="1"/>
            <a:r>
              <a:rPr lang="en-US" smtClean="0"/>
              <a:t>"As soon as the coin in the coffer rings, the soul from purgatory springs."</a:t>
            </a:r>
          </a:p>
        </p:txBody>
      </p:sp>
      <p:pic>
        <p:nvPicPr>
          <p:cNvPr id="32771" name="Picture 6" descr="tetzel.jpg"/>
          <p:cNvPicPr>
            <a:picLocks noChangeAspect="1"/>
          </p:cNvPicPr>
          <p:nvPr/>
        </p:nvPicPr>
        <p:blipFill>
          <a:blip r:embed="rId3"/>
          <a:srcRect/>
          <a:stretch>
            <a:fillRect/>
          </a:stretch>
        </p:blipFill>
        <p:spPr bwMode="auto">
          <a:xfrm>
            <a:off x="3048000" y="2590800"/>
            <a:ext cx="3219450" cy="398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Rectangle 7"/>
          <p:cNvSpPr>
            <a:spLocks noGrp="1"/>
          </p:cNvSpPr>
          <p:nvPr>
            <p:ph type="title"/>
          </p:nvPr>
        </p:nvSpPr>
        <p:spPr/>
        <p:txBody>
          <a:bodyPr/>
          <a:lstStyle/>
          <a:p>
            <a:r>
              <a:rPr lang="en-US"/>
              <a:t>Johann Tetzel</a:t>
            </a:r>
          </a:p>
        </p:txBody>
      </p:sp>
      <p:sp>
        <p:nvSpPr>
          <p:cNvPr id="34818" name="Rectangle 9"/>
          <p:cNvSpPr>
            <a:spLocks noGrp="1"/>
          </p:cNvSpPr>
          <p:nvPr>
            <p:ph type="body" sz="half" idx="2"/>
          </p:nvPr>
        </p:nvSpPr>
        <p:spPr/>
        <p:txBody>
          <a:bodyPr/>
          <a:lstStyle/>
          <a:p>
            <a:pPr>
              <a:lnSpc>
                <a:spcPct val="90000"/>
              </a:lnSpc>
            </a:pPr>
            <a:r>
              <a:rPr lang="en-US" sz="2400"/>
              <a:t>Dominican friar, authorized by Pope Leo X to sell indulgences</a:t>
            </a:r>
          </a:p>
          <a:p>
            <a:pPr>
              <a:lnSpc>
                <a:spcPct val="90000"/>
              </a:lnSpc>
            </a:pPr>
            <a:r>
              <a:rPr lang="en-US" sz="2400"/>
              <a:t>Payments that would reduce a person’s punishment in Purgatory, or that of a passed relative</a:t>
            </a:r>
          </a:p>
          <a:p>
            <a:pPr>
              <a:lnSpc>
                <a:spcPct val="90000"/>
              </a:lnSpc>
            </a:pPr>
            <a:r>
              <a:rPr lang="en-US" sz="2400"/>
              <a:t>Tetzel took advantage of citizens’ fears and superstitions about death</a:t>
            </a:r>
          </a:p>
          <a:p>
            <a:pPr>
              <a:lnSpc>
                <a:spcPct val="90000"/>
              </a:lnSpc>
            </a:pPr>
            <a:r>
              <a:rPr lang="en-US" sz="2400"/>
              <a:t>Indulgence paid for clerical pluralism and the reconstruction of St. Peter’s Basilica in Rome</a:t>
            </a:r>
          </a:p>
        </p:txBody>
      </p:sp>
      <p:pic>
        <p:nvPicPr>
          <p:cNvPr id="34819" name="Picture 10"/>
          <p:cNvPicPr>
            <a:picLocks noChangeAspect="1" noChangeArrowheads="1"/>
          </p:cNvPicPr>
          <p:nvPr>
            <p:ph sz="half" idx="1"/>
          </p:nvPr>
        </p:nvPicPr>
        <p:blipFill>
          <a:blip r:embed="rId2"/>
          <a:srcRect/>
          <a:stretch>
            <a:fillRect/>
          </a:stretch>
        </p:blipFill>
        <p:spPr>
          <a:xfrm>
            <a:off x="839788" y="1600200"/>
            <a:ext cx="3273425" cy="4525963"/>
          </a:xfrm>
        </p:spPr>
      </p:pic>
      <p:sp>
        <p:nvSpPr>
          <p:cNvPr id="34820" name="Rectangle 11"/>
          <p:cNvSpPr>
            <a:spLocks noChangeArrowheads="1"/>
          </p:cNvSpPr>
          <p:nvPr/>
        </p:nvSpPr>
        <p:spPr bwMode="auto">
          <a:xfrm>
            <a:off x="990600" y="6172200"/>
            <a:ext cx="2928938" cy="457200"/>
          </a:xfrm>
          <a:prstGeom prst="rect">
            <a:avLst/>
          </a:prstGeom>
          <a:noFill/>
          <a:ln w="9525">
            <a:noFill/>
            <a:miter lim="800000"/>
            <a:headEnd/>
            <a:tailEnd/>
          </a:ln>
        </p:spPr>
        <p:txBody>
          <a:bodyPr wrap="none">
            <a:prstTxWarp prst="textNoShape">
              <a:avLst/>
            </a:prstTxWarp>
            <a:spAutoFit/>
          </a:bodyPr>
          <a:lstStyle/>
          <a:p>
            <a:r>
              <a:rPr lang="en-US"/>
              <a:t>Tetzel (1490 - 1545)</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Rectangle 5"/>
          <p:cNvSpPr>
            <a:spLocks noGrp="1"/>
          </p:cNvSpPr>
          <p:nvPr>
            <p:ph type="title"/>
          </p:nvPr>
        </p:nvSpPr>
        <p:spPr/>
        <p:txBody>
          <a:bodyPr/>
          <a:lstStyle/>
          <a:p>
            <a:r>
              <a:rPr lang="en-US"/>
              <a:t>Martin Luther</a:t>
            </a:r>
          </a:p>
        </p:txBody>
      </p:sp>
      <p:sp>
        <p:nvSpPr>
          <p:cNvPr id="35842" name="Rectangle 7"/>
          <p:cNvSpPr>
            <a:spLocks noGrp="1"/>
          </p:cNvSpPr>
          <p:nvPr>
            <p:ph type="body" sz="half" idx="2"/>
          </p:nvPr>
        </p:nvSpPr>
        <p:spPr>
          <a:xfrm>
            <a:off x="4648200" y="1371600"/>
            <a:ext cx="4038600" cy="4525963"/>
          </a:xfrm>
        </p:spPr>
        <p:txBody>
          <a:bodyPr/>
          <a:lstStyle/>
          <a:p>
            <a:pPr>
              <a:lnSpc>
                <a:spcPct val="90000"/>
              </a:lnSpc>
            </a:pPr>
            <a:r>
              <a:rPr lang="en-US" sz="2000"/>
              <a:t>Son of a copper mine owner</a:t>
            </a:r>
          </a:p>
          <a:p>
            <a:pPr>
              <a:lnSpc>
                <a:spcPct val="90000"/>
              </a:lnSpc>
            </a:pPr>
            <a:r>
              <a:rPr lang="en-US" sz="2000"/>
              <a:t>Father wanted him to study law </a:t>
            </a:r>
          </a:p>
          <a:p>
            <a:pPr>
              <a:lnSpc>
                <a:spcPct val="90000"/>
              </a:lnSpc>
            </a:pPr>
            <a:r>
              <a:rPr lang="en-US" sz="2000"/>
              <a:t>Nearly hit by lightning in 1505 – he vowed to become a monk</a:t>
            </a:r>
          </a:p>
          <a:p>
            <a:pPr>
              <a:lnSpc>
                <a:spcPct val="90000"/>
              </a:lnSpc>
            </a:pPr>
            <a:r>
              <a:rPr lang="en-US" sz="2000"/>
              <a:t>Ordained a priest in 1507 and earned a doctorate of theology</a:t>
            </a:r>
          </a:p>
          <a:p>
            <a:pPr>
              <a:lnSpc>
                <a:spcPct val="90000"/>
              </a:lnSpc>
            </a:pPr>
            <a:r>
              <a:rPr lang="en-US" sz="2000"/>
              <a:t>Professor of scriptures at the University of Wittenburg</a:t>
            </a:r>
          </a:p>
          <a:p>
            <a:pPr>
              <a:lnSpc>
                <a:spcPct val="90000"/>
              </a:lnSpc>
            </a:pPr>
            <a:r>
              <a:rPr lang="en-US" sz="2000"/>
              <a:t>Confused – religious routine, confessions, fasting – still did not feel he was meeting God’s demands and still had anxiety about sin</a:t>
            </a:r>
          </a:p>
          <a:p>
            <a:pPr>
              <a:lnSpc>
                <a:spcPct val="90000"/>
              </a:lnSpc>
            </a:pPr>
            <a:r>
              <a:rPr lang="en-US" sz="2000"/>
              <a:t>Studied St. Paul’s letters – believed that </a:t>
            </a:r>
            <a:r>
              <a:rPr lang="en-US" sz="2000" b="1"/>
              <a:t>faith alone</a:t>
            </a:r>
            <a:r>
              <a:rPr lang="en-US" sz="2000"/>
              <a:t> will earn salvation – not external observances and penance</a:t>
            </a:r>
          </a:p>
        </p:txBody>
      </p:sp>
      <p:pic>
        <p:nvPicPr>
          <p:cNvPr id="35843" name="Picture 8"/>
          <p:cNvPicPr>
            <a:picLocks noChangeAspect="1" noChangeArrowheads="1"/>
          </p:cNvPicPr>
          <p:nvPr>
            <p:ph sz="half" idx="1"/>
          </p:nvPr>
        </p:nvPicPr>
        <p:blipFill>
          <a:blip r:embed="rId2"/>
          <a:srcRect/>
          <a:stretch>
            <a:fillRect/>
          </a:stretch>
        </p:blipFill>
        <p:spPr>
          <a:xfrm>
            <a:off x="877888" y="1600200"/>
            <a:ext cx="3195637" cy="4525963"/>
          </a:xfr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US" smtClean="0"/>
              <a:t>Martin Luther (1483-1546)</a:t>
            </a:r>
          </a:p>
        </p:txBody>
      </p:sp>
      <p:sp>
        <p:nvSpPr>
          <p:cNvPr id="36866" name="Content Placeholder 2"/>
          <p:cNvSpPr>
            <a:spLocks noGrp="1"/>
          </p:cNvSpPr>
          <p:nvPr>
            <p:ph sz="half" idx="1"/>
          </p:nvPr>
        </p:nvSpPr>
        <p:spPr/>
        <p:txBody>
          <a:bodyPr/>
          <a:lstStyle/>
          <a:p>
            <a:pPr eaLnBrk="1" hangingPunct="1"/>
            <a:r>
              <a:rPr lang="en-US" smtClean="0"/>
              <a:t>Luther, a young monk, found </a:t>
            </a:r>
            <a:r>
              <a:rPr lang="en-US" b="1" smtClean="0"/>
              <a:t>indulgences </a:t>
            </a:r>
            <a:r>
              <a:rPr lang="en-US" smtClean="0"/>
              <a:t>to be problematic</a:t>
            </a:r>
          </a:p>
          <a:p>
            <a:pPr eaLnBrk="1" hangingPunct="1"/>
            <a:r>
              <a:rPr lang="en-US" smtClean="0"/>
              <a:t>He did not feel salvation by practicing religious routine</a:t>
            </a:r>
          </a:p>
          <a:p>
            <a:pPr eaLnBrk="1" hangingPunct="1"/>
            <a:r>
              <a:rPr lang="en-US" smtClean="0"/>
              <a:t>Eventually concluded that salvation came from </a:t>
            </a:r>
            <a:r>
              <a:rPr lang="en-US" b="1" smtClean="0"/>
              <a:t>faith alone</a:t>
            </a:r>
            <a:endParaRPr lang="en-US" smtClean="0"/>
          </a:p>
        </p:txBody>
      </p:sp>
      <p:pic>
        <p:nvPicPr>
          <p:cNvPr id="36867" name="Content Placeholder 4" descr="Martin_Luther_by_Lucas_Cranach_1529-200.jpeg"/>
          <p:cNvPicPr>
            <a:picLocks noGrp="1" noChangeAspect="1"/>
          </p:cNvPicPr>
          <p:nvPr>
            <p:ph sz="half" idx="2"/>
          </p:nvPr>
        </p:nvPicPr>
        <p:blipFill>
          <a:blip r:embed="rId3"/>
          <a:srcRect/>
          <a:stretch>
            <a:fillRect/>
          </a:stretch>
        </p:blipFill>
        <p:spPr>
          <a:xfrm>
            <a:off x="5105400" y="1600200"/>
            <a:ext cx="3276600" cy="4783138"/>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pPr eaLnBrk="1" hangingPunct="1"/>
            <a:r>
              <a:rPr lang="en-US" smtClean="0"/>
              <a:t>95 Theses </a:t>
            </a:r>
          </a:p>
        </p:txBody>
      </p:sp>
      <p:sp>
        <p:nvSpPr>
          <p:cNvPr id="38914" name="Content Placeholder 2"/>
          <p:cNvSpPr>
            <a:spLocks noGrp="1"/>
          </p:cNvSpPr>
          <p:nvPr>
            <p:ph sz="half" idx="1"/>
          </p:nvPr>
        </p:nvSpPr>
        <p:spPr/>
        <p:txBody>
          <a:bodyPr/>
          <a:lstStyle/>
          <a:p>
            <a:pPr eaLnBrk="1" hangingPunct="1">
              <a:lnSpc>
                <a:spcPct val="80000"/>
              </a:lnSpc>
            </a:pPr>
            <a:r>
              <a:rPr lang="en-US" sz="2600" smtClean="0"/>
              <a:t>October 31, 1517 </a:t>
            </a:r>
          </a:p>
          <a:p>
            <a:pPr eaLnBrk="1" hangingPunct="1">
              <a:lnSpc>
                <a:spcPct val="80000"/>
              </a:lnSpc>
            </a:pPr>
            <a:r>
              <a:rPr lang="en-US" sz="2600" smtClean="0"/>
              <a:t>Luther nailed the 95 Theses to the doors of Castle Church in Wittenburg</a:t>
            </a:r>
          </a:p>
          <a:p>
            <a:pPr eaLnBrk="1" hangingPunct="1">
              <a:lnSpc>
                <a:spcPct val="80000"/>
              </a:lnSpc>
            </a:pPr>
            <a:r>
              <a:rPr lang="en-US" sz="2600" smtClean="0"/>
              <a:t>Criticized most of the sacraments, devotion to Mary, celibacy, the pope, and devotion to saints </a:t>
            </a:r>
          </a:p>
          <a:p>
            <a:pPr eaLnBrk="1" hangingPunct="1">
              <a:lnSpc>
                <a:spcPct val="80000"/>
              </a:lnSpc>
            </a:pPr>
            <a:r>
              <a:rPr lang="en-US" sz="2600" i="1" smtClean="0"/>
              <a:t>How did the Church respond to Luther’s criticism?  </a:t>
            </a:r>
          </a:p>
          <a:p>
            <a:pPr eaLnBrk="1" hangingPunct="1">
              <a:lnSpc>
                <a:spcPct val="80000"/>
              </a:lnSpc>
            </a:pPr>
            <a:r>
              <a:rPr lang="en-US" sz="2600" i="1" smtClean="0"/>
              <a:t>Why were Luther’s ideas so appealing?</a:t>
            </a:r>
            <a:r>
              <a:rPr lang="en-US" sz="2600" smtClean="0"/>
              <a:t> </a:t>
            </a:r>
          </a:p>
        </p:txBody>
      </p:sp>
      <p:pic>
        <p:nvPicPr>
          <p:cNvPr id="38915" name="Content Placeholder 4" descr="95Thesen.jpg"/>
          <p:cNvPicPr>
            <a:picLocks noGrp="1" noChangeAspect="1"/>
          </p:cNvPicPr>
          <p:nvPr>
            <p:ph sz="half" idx="2"/>
          </p:nvPr>
        </p:nvPicPr>
        <p:blipFill>
          <a:blip r:embed="rId3"/>
          <a:srcRect/>
          <a:stretch>
            <a:fillRect/>
          </a:stretch>
        </p:blipFill>
        <p:spPr>
          <a:xfrm>
            <a:off x="4648200" y="1371600"/>
            <a:ext cx="4191000" cy="478472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1" name="Content Placeholder 6" descr="95Theses.gif"/>
          <p:cNvPicPr>
            <a:picLocks noGrp="1" noChangeAspect="1"/>
          </p:cNvPicPr>
          <p:nvPr>
            <p:ph idx="1"/>
          </p:nvPr>
        </p:nvPicPr>
        <p:blipFill>
          <a:blip r:embed="rId3"/>
          <a:srcRect/>
          <a:stretch>
            <a:fillRect/>
          </a:stretch>
        </p:blipFill>
        <p:spPr>
          <a:xfrm>
            <a:off x="838200" y="304800"/>
            <a:ext cx="7391400" cy="6262688"/>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09" name="Rectangle 2"/>
          <p:cNvSpPr>
            <a:spLocks noGrp="1"/>
          </p:cNvSpPr>
          <p:nvPr>
            <p:ph type="title"/>
          </p:nvPr>
        </p:nvSpPr>
        <p:spPr/>
        <p:txBody>
          <a:bodyPr/>
          <a:lstStyle/>
          <a:p>
            <a:r>
              <a:rPr lang="en-US"/>
              <a:t>Public Debate</a:t>
            </a:r>
          </a:p>
        </p:txBody>
      </p:sp>
      <p:sp>
        <p:nvSpPr>
          <p:cNvPr id="43010" name="Rectangle 4"/>
          <p:cNvSpPr>
            <a:spLocks noGrp="1"/>
          </p:cNvSpPr>
          <p:nvPr>
            <p:ph type="body" sz="half" idx="2"/>
          </p:nvPr>
        </p:nvSpPr>
        <p:spPr/>
        <p:txBody>
          <a:bodyPr/>
          <a:lstStyle/>
          <a:p>
            <a:pPr>
              <a:lnSpc>
                <a:spcPct val="90000"/>
              </a:lnSpc>
            </a:pPr>
            <a:r>
              <a:rPr lang="en-US" sz="2400"/>
              <a:t>People started to debate this issue: Where does authority lie in the Catholic church?</a:t>
            </a:r>
          </a:p>
          <a:p>
            <a:pPr>
              <a:lnSpc>
                <a:spcPct val="90000"/>
              </a:lnSpc>
            </a:pPr>
            <a:r>
              <a:rPr lang="en-US" sz="2400"/>
              <a:t>Public disputes – Luther v. Eck</a:t>
            </a:r>
          </a:p>
          <a:p>
            <a:pPr>
              <a:lnSpc>
                <a:spcPct val="90000"/>
              </a:lnSpc>
            </a:pPr>
            <a:r>
              <a:rPr lang="en-US" sz="2400"/>
              <a:t>Papacy gave Luther 2 months to recant </a:t>
            </a:r>
          </a:p>
          <a:p>
            <a:pPr>
              <a:lnSpc>
                <a:spcPct val="90000"/>
              </a:lnSpc>
            </a:pPr>
            <a:r>
              <a:rPr lang="en-US" sz="2400"/>
              <a:t>Luther was excommunicated by Pope Leo X </a:t>
            </a:r>
          </a:p>
          <a:p>
            <a:pPr lvl="1">
              <a:lnSpc>
                <a:spcPct val="90000"/>
              </a:lnSpc>
            </a:pPr>
            <a:r>
              <a:rPr lang="en-US" sz="2000"/>
              <a:t>Luther threw papal bull into the fire</a:t>
            </a:r>
          </a:p>
        </p:txBody>
      </p:sp>
      <p:pic>
        <p:nvPicPr>
          <p:cNvPr id="43011" name="Picture 6"/>
          <p:cNvPicPr>
            <a:picLocks noChangeAspect="1" noChangeArrowheads="1"/>
          </p:cNvPicPr>
          <p:nvPr>
            <p:ph sz="half" idx="1"/>
          </p:nvPr>
        </p:nvPicPr>
        <p:blipFill>
          <a:blip r:embed="rId2"/>
          <a:srcRect/>
          <a:stretch>
            <a:fillRect/>
          </a:stretch>
        </p:blipFill>
        <p:spPr>
          <a:xfrm>
            <a:off x="228600" y="2133600"/>
            <a:ext cx="4495800" cy="3165475"/>
          </a:xfrm>
        </p:spPr>
      </p:pic>
      <p:sp>
        <p:nvSpPr>
          <p:cNvPr id="43012" name="Rectangle 7"/>
          <p:cNvSpPr>
            <a:spLocks noChangeArrowheads="1"/>
          </p:cNvSpPr>
          <p:nvPr/>
        </p:nvSpPr>
        <p:spPr bwMode="auto">
          <a:xfrm>
            <a:off x="533400" y="5334000"/>
            <a:ext cx="3608388" cy="1187450"/>
          </a:xfrm>
          <a:prstGeom prst="rect">
            <a:avLst/>
          </a:prstGeom>
          <a:noFill/>
          <a:ln w="9525">
            <a:noFill/>
            <a:miter lim="800000"/>
            <a:headEnd/>
            <a:tailEnd/>
          </a:ln>
        </p:spPr>
        <p:txBody>
          <a:bodyPr>
            <a:prstTxWarp prst="textNoShape">
              <a:avLst/>
            </a:prstTxWarp>
            <a:spAutoFit/>
          </a:bodyPr>
          <a:lstStyle/>
          <a:p>
            <a:r>
              <a:rPr lang="en-US"/>
              <a:t>Luther--"Since they have burned my books, I burn theirs”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What was the Protestant Reformation?</a:t>
            </a:r>
            <a:endParaRPr lang="en-US" dirty="0">
              <a:ea typeface="+mj-ea"/>
              <a:cs typeface="+mj-cs"/>
            </a:endParaRPr>
          </a:p>
        </p:txBody>
      </p:sp>
      <p:sp>
        <p:nvSpPr>
          <p:cNvPr id="17410" name="Content Placeholder 2"/>
          <p:cNvSpPr>
            <a:spLocks noGrp="1"/>
          </p:cNvSpPr>
          <p:nvPr>
            <p:ph idx="1"/>
          </p:nvPr>
        </p:nvSpPr>
        <p:spPr/>
        <p:txBody>
          <a:bodyPr/>
          <a:lstStyle/>
          <a:p>
            <a:pPr eaLnBrk="1" hangingPunct="1">
              <a:buFont typeface="Arial" pitchFamily="-123" charset="0"/>
              <a:buNone/>
            </a:pPr>
            <a:r>
              <a:rPr lang="en-US" smtClean="0"/>
              <a:t>What are the key words in </a:t>
            </a:r>
            <a:r>
              <a:rPr lang="en-US" b="1" smtClean="0"/>
              <a:t>Protestant</a:t>
            </a:r>
            <a:r>
              <a:rPr lang="en-US" smtClean="0"/>
              <a:t> </a:t>
            </a:r>
            <a:r>
              <a:rPr lang="en-US" b="1" smtClean="0"/>
              <a:t>Reformation</a:t>
            </a:r>
            <a:r>
              <a:rPr lang="en-US" smtClean="0"/>
              <a:t> that tell us what this is all about? </a:t>
            </a:r>
          </a:p>
        </p:txBody>
      </p:sp>
      <p:sp>
        <p:nvSpPr>
          <p:cNvPr id="4" name="TextBox 3"/>
          <p:cNvSpPr txBox="1">
            <a:spLocks noChangeArrowheads="1"/>
          </p:cNvSpPr>
          <p:nvPr/>
        </p:nvSpPr>
        <p:spPr bwMode="auto">
          <a:xfrm>
            <a:off x="914400" y="3048000"/>
            <a:ext cx="53340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Protest </a:t>
            </a:r>
          </a:p>
        </p:txBody>
      </p:sp>
      <p:sp>
        <p:nvSpPr>
          <p:cNvPr id="5" name="TextBox 4"/>
          <p:cNvSpPr txBox="1">
            <a:spLocks noChangeArrowheads="1"/>
          </p:cNvSpPr>
          <p:nvPr/>
        </p:nvSpPr>
        <p:spPr bwMode="auto">
          <a:xfrm>
            <a:off x="2667000" y="3048000"/>
            <a:ext cx="61722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Against the Catholic Church </a:t>
            </a:r>
          </a:p>
        </p:txBody>
      </p:sp>
      <p:sp>
        <p:nvSpPr>
          <p:cNvPr id="6" name="TextBox 5"/>
          <p:cNvSpPr txBox="1">
            <a:spLocks noChangeArrowheads="1"/>
          </p:cNvSpPr>
          <p:nvPr/>
        </p:nvSpPr>
        <p:spPr bwMode="auto">
          <a:xfrm>
            <a:off x="914400" y="3886200"/>
            <a:ext cx="41148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Formation</a:t>
            </a:r>
          </a:p>
        </p:txBody>
      </p:sp>
      <p:sp>
        <p:nvSpPr>
          <p:cNvPr id="7" name="TextBox 6"/>
          <p:cNvSpPr txBox="1">
            <a:spLocks noChangeArrowheads="1"/>
          </p:cNvSpPr>
          <p:nvPr/>
        </p:nvSpPr>
        <p:spPr bwMode="auto">
          <a:xfrm>
            <a:off x="3276600" y="3886200"/>
            <a:ext cx="53340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Of new religions </a:t>
            </a:r>
          </a:p>
        </p:txBody>
      </p:sp>
      <p:sp>
        <p:nvSpPr>
          <p:cNvPr id="8" name="TextBox 7"/>
          <p:cNvSpPr txBox="1">
            <a:spLocks noChangeArrowheads="1"/>
          </p:cNvSpPr>
          <p:nvPr/>
        </p:nvSpPr>
        <p:spPr bwMode="auto">
          <a:xfrm>
            <a:off x="914400" y="4724400"/>
            <a:ext cx="35814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Reform</a:t>
            </a:r>
          </a:p>
        </p:txBody>
      </p:sp>
      <p:sp>
        <p:nvSpPr>
          <p:cNvPr id="9" name="TextBox 8"/>
          <p:cNvSpPr txBox="1">
            <a:spLocks noChangeArrowheads="1"/>
          </p:cNvSpPr>
          <p:nvPr/>
        </p:nvSpPr>
        <p:spPr bwMode="auto">
          <a:xfrm>
            <a:off x="3200400" y="4724400"/>
            <a:ext cx="5334000" cy="701675"/>
          </a:xfrm>
          <a:prstGeom prst="rect">
            <a:avLst/>
          </a:prstGeom>
          <a:noFill/>
          <a:ln w="9525">
            <a:noFill/>
            <a:miter lim="800000"/>
            <a:headEnd/>
            <a:tailEnd/>
          </a:ln>
        </p:spPr>
        <p:txBody>
          <a:bodyPr>
            <a:prstTxWarp prst="textNoShape">
              <a:avLst/>
            </a:prstTxWarp>
            <a:spAutoFit/>
          </a:bodyPr>
          <a:lstStyle/>
          <a:p>
            <a:r>
              <a:rPr lang="en-US" sz="4000" b="1">
                <a:solidFill>
                  <a:srgbClr val="C00000"/>
                </a:solidFill>
                <a:latin typeface="Calibri" pitchFamily="-123" charset="0"/>
              </a:rPr>
              <a:t>Of Catholicism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Rectangle 2"/>
          <p:cNvSpPr>
            <a:spLocks noGrp="1"/>
          </p:cNvSpPr>
          <p:nvPr>
            <p:ph type="title"/>
          </p:nvPr>
        </p:nvSpPr>
        <p:spPr/>
        <p:txBody>
          <a:bodyPr/>
          <a:lstStyle/>
          <a:p>
            <a:r>
              <a:rPr lang="en-US"/>
              <a:t>Luther--The Rebel</a:t>
            </a:r>
          </a:p>
        </p:txBody>
      </p:sp>
      <p:sp>
        <p:nvSpPr>
          <p:cNvPr id="44034" name="Rectangle 4"/>
          <p:cNvSpPr>
            <a:spLocks noGrp="1"/>
          </p:cNvSpPr>
          <p:nvPr>
            <p:ph type="body" sz="half" idx="2"/>
          </p:nvPr>
        </p:nvSpPr>
        <p:spPr/>
        <p:txBody>
          <a:bodyPr/>
          <a:lstStyle/>
          <a:p>
            <a:pPr>
              <a:lnSpc>
                <a:spcPct val="90000"/>
              </a:lnSpc>
            </a:pPr>
            <a:r>
              <a:rPr lang="en-US" sz="2400"/>
              <a:t>Diet of Worms – Luther was asked to recant but he refused</a:t>
            </a:r>
          </a:p>
          <a:p>
            <a:pPr lvl="1">
              <a:lnSpc>
                <a:spcPct val="90000"/>
              </a:lnSpc>
            </a:pPr>
            <a:r>
              <a:rPr lang="en-US" sz="2000"/>
              <a:t>Excommunicated and outlawed as a heretic</a:t>
            </a:r>
          </a:p>
          <a:p>
            <a:pPr lvl="1">
              <a:lnSpc>
                <a:spcPct val="90000"/>
              </a:lnSpc>
            </a:pPr>
            <a:r>
              <a:rPr lang="en-US" sz="2000"/>
              <a:t>Called for the burning of his books and called for his arrest</a:t>
            </a:r>
          </a:p>
          <a:p>
            <a:pPr lvl="1">
              <a:lnSpc>
                <a:spcPct val="90000"/>
              </a:lnSpc>
            </a:pPr>
            <a:r>
              <a:rPr lang="en-US" sz="2000"/>
              <a:t>Frederick the Wise of Saxony protected Luther by hiding him in Wartburg Castle</a:t>
            </a:r>
          </a:p>
          <a:p>
            <a:pPr lvl="1">
              <a:lnSpc>
                <a:spcPct val="90000"/>
              </a:lnSpc>
            </a:pPr>
            <a:r>
              <a:rPr lang="en-US" sz="2000"/>
              <a:t>Luther worked tirelessly on a complete translation of the Bible into German</a:t>
            </a:r>
          </a:p>
          <a:p>
            <a:pPr>
              <a:lnSpc>
                <a:spcPct val="90000"/>
              </a:lnSpc>
            </a:pPr>
            <a:endParaRPr lang="en-US" sz="2400"/>
          </a:p>
        </p:txBody>
      </p:sp>
      <p:pic>
        <p:nvPicPr>
          <p:cNvPr id="44035" name="Picture 5"/>
          <p:cNvPicPr>
            <a:picLocks noChangeAspect="1" noChangeArrowheads="1"/>
          </p:cNvPicPr>
          <p:nvPr>
            <p:ph sz="half" idx="1"/>
          </p:nvPr>
        </p:nvPicPr>
        <p:blipFill>
          <a:blip r:embed="rId2"/>
          <a:srcRect/>
          <a:stretch>
            <a:fillRect/>
          </a:stretch>
        </p:blipFill>
        <p:spPr>
          <a:xfrm>
            <a:off x="381000" y="2209800"/>
            <a:ext cx="4343400" cy="3082925"/>
          </a:xfrm>
        </p:spPr>
      </p:pic>
      <p:sp>
        <p:nvSpPr>
          <p:cNvPr id="44036" name="Rectangle 6"/>
          <p:cNvSpPr>
            <a:spLocks noChangeArrowheads="1"/>
          </p:cNvSpPr>
          <p:nvPr/>
        </p:nvSpPr>
        <p:spPr bwMode="auto">
          <a:xfrm>
            <a:off x="457200" y="5334000"/>
            <a:ext cx="3746500" cy="1187450"/>
          </a:xfrm>
          <a:prstGeom prst="rect">
            <a:avLst/>
          </a:prstGeom>
          <a:noFill/>
          <a:ln w="9525">
            <a:noFill/>
            <a:miter lim="800000"/>
            <a:headEnd/>
            <a:tailEnd/>
          </a:ln>
        </p:spPr>
        <p:txBody>
          <a:bodyPr>
            <a:prstTxWarp prst="textNoShape">
              <a:avLst/>
            </a:prstTxWarp>
            <a:spAutoFit/>
          </a:bodyPr>
          <a:lstStyle/>
          <a:p>
            <a:r>
              <a:rPr lang="en-US"/>
              <a:t>Luther answering charges of heresy before the Diet of Worms in 1521</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7" name="Rectangle 2"/>
          <p:cNvSpPr>
            <a:spLocks noGrp="1"/>
          </p:cNvSpPr>
          <p:nvPr>
            <p:ph type="title"/>
          </p:nvPr>
        </p:nvSpPr>
        <p:spPr/>
        <p:txBody>
          <a:bodyPr/>
          <a:lstStyle/>
          <a:p>
            <a:r>
              <a:rPr lang="en-US"/>
              <a:t>The Aftermath</a:t>
            </a:r>
          </a:p>
        </p:txBody>
      </p:sp>
      <p:pic>
        <p:nvPicPr>
          <p:cNvPr id="45058" name="Picture 5"/>
          <p:cNvPicPr>
            <a:picLocks noChangeAspect="1" noChangeArrowheads="1"/>
          </p:cNvPicPr>
          <p:nvPr>
            <p:ph idx="1"/>
          </p:nvPr>
        </p:nvPicPr>
        <p:blipFill>
          <a:blip r:embed="rId2"/>
          <a:srcRect/>
          <a:stretch>
            <a:fillRect/>
          </a:stretch>
        </p:blipFill>
        <p:spPr>
          <a:xfrm>
            <a:off x="457200" y="1295400"/>
            <a:ext cx="8229600" cy="1933575"/>
          </a:xfrm>
        </p:spPr>
      </p:pic>
      <p:sp>
        <p:nvSpPr>
          <p:cNvPr id="45059" name="Text Box 6"/>
          <p:cNvSpPr txBox="1">
            <a:spLocks noChangeArrowheads="1"/>
          </p:cNvSpPr>
          <p:nvPr/>
        </p:nvSpPr>
        <p:spPr bwMode="auto">
          <a:xfrm>
            <a:off x="685800" y="2895600"/>
            <a:ext cx="7772400" cy="4313238"/>
          </a:xfrm>
          <a:prstGeom prst="rect">
            <a:avLst/>
          </a:prstGeom>
          <a:noFill/>
          <a:ln w="9525">
            <a:noFill/>
            <a:miter lim="800000"/>
            <a:headEnd/>
            <a:tailEnd/>
          </a:ln>
        </p:spPr>
        <p:txBody>
          <a:bodyPr>
            <a:prstTxWarp prst="textNoShape">
              <a:avLst/>
            </a:prstTxWarp>
            <a:spAutoFit/>
          </a:bodyPr>
          <a:lstStyle/>
          <a:p>
            <a:pPr marL="336550" indent="-336550">
              <a:lnSpc>
                <a:spcPct val="70000"/>
              </a:lnSpc>
              <a:spcBef>
                <a:spcPct val="50000"/>
              </a:spcBef>
              <a:buFontTx/>
              <a:buChar char="•"/>
            </a:pPr>
            <a:endParaRPr lang="en-US"/>
          </a:p>
          <a:p>
            <a:pPr marL="336550" indent="-336550">
              <a:lnSpc>
                <a:spcPct val="70000"/>
              </a:lnSpc>
              <a:spcBef>
                <a:spcPct val="50000"/>
              </a:spcBef>
              <a:buFontTx/>
              <a:buChar char="•"/>
            </a:pPr>
            <a:r>
              <a:rPr lang="en-US"/>
              <a:t>1524-25 Peasants War in Germany</a:t>
            </a:r>
          </a:p>
          <a:p>
            <a:pPr marL="336550" indent="-336550">
              <a:lnSpc>
                <a:spcPct val="70000"/>
              </a:lnSpc>
              <a:spcBef>
                <a:spcPct val="50000"/>
              </a:spcBef>
              <a:buFontTx/>
              <a:buChar char="•"/>
            </a:pPr>
            <a:r>
              <a:rPr lang="en-US"/>
              <a:t>Luther initially supports--then opposes the revolts</a:t>
            </a:r>
          </a:p>
          <a:p>
            <a:pPr marL="336550" indent="-336550">
              <a:lnSpc>
                <a:spcPct val="85000"/>
              </a:lnSpc>
              <a:spcBef>
                <a:spcPct val="50000"/>
              </a:spcBef>
              <a:buFontTx/>
              <a:buChar char="•"/>
            </a:pPr>
            <a:r>
              <a:rPr lang="en-US"/>
              <a:t>In 1525 Luther married a nun 15 years younger than he and they had six children</a:t>
            </a:r>
          </a:p>
          <a:p>
            <a:pPr marL="336550" indent="-336550">
              <a:lnSpc>
                <a:spcPct val="85000"/>
              </a:lnSpc>
              <a:spcBef>
                <a:spcPct val="50000"/>
              </a:spcBef>
              <a:buFontTx/>
              <a:buChar char="•"/>
            </a:pPr>
            <a:r>
              <a:rPr lang="en-US"/>
              <a:t>Lutheranism spreads to become the dominant religion in Scandinavia and northern Europe</a:t>
            </a:r>
          </a:p>
          <a:p>
            <a:pPr marL="336550" indent="-336550">
              <a:lnSpc>
                <a:spcPct val="85000"/>
              </a:lnSpc>
              <a:spcBef>
                <a:spcPct val="50000"/>
              </a:spcBef>
              <a:buFontTx/>
              <a:buChar char="•"/>
            </a:pPr>
            <a:r>
              <a:rPr lang="en-US"/>
              <a:t>Religious wars rock Europe for another 100 years</a:t>
            </a:r>
          </a:p>
          <a:p>
            <a:pPr marL="336550" indent="-336550">
              <a:lnSpc>
                <a:spcPct val="70000"/>
              </a:lnSpc>
              <a:spcBef>
                <a:spcPct val="50000"/>
              </a:spcBef>
              <a:buFontTx/>
              <a:buChar char="•"/>
            </a:pPr>
            <a:endParaRPr lang="en-US"/>
          </a:p>
          <a:p>
            <a:pPr marL="336550" indent="-336550">
              <a:spcBef>
                <a:spcPct val="50000"/>
              </a:spcBef>
              <a:buFontTx/>
              <a:buChar char="•"/>
            </a:pP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pPr eaLnBrk="1" hangingPunct="1"/>
            <a:r>
              <a:rPr lang="en-US" smtClean="0"/>
              <a:t>Comparative Christian Ideas</a:t>
            </a:r>
          </a:p>
        </p:txBody>
      </p:sp>
      <p:sp>
        <p:nvSpPr>
          <p:cNvPr id="46082" name="Text Placeholder 3"/>
          <p:cNvSpPr>
            <a:spLocks noGrp="1"/>
          </p:cNvSpPr>
          <p:nvPr>
            <p:ph type="body" idx="1"/>
          </p:nvPr>
        </p:nvSpPr>
        <p:spPr/>
        <p:txBody>
          <a:bodyPr/>
          <a:lstStyle/>
          <a:p>
            <a:pPr eaLnBrk="1" hangingPunct="1"/>
            <a:r>
              <a:rPr lang="en-US" smtClean="0"/>
              <a:t>Protestant Thought</a:t>
            </a:r>
          </a:p>
        </p:txBody>
      </p:sp>
      <p:sp>
        <p:nvSpPr>
          <p:cNvPr id="46083" name="Content Placeholder 2"/>
          <p:cNvSpPr>
            <a:spLocks noGrp="1"/>
          </p:cNvSpPr>
          <p:nvPr>
            <p:ph sz="half" idx="2"/>
          </p:nvPr>
        </p:nvSpPr>
        <p:spPr/>
        <p:txBody>
          <a:bodyPr/>
          <a:lstStyle/>
          <a:p>
            <a:pPr eaLnBrk="1" hangingPunct="1"/>
            <a:r>
              <a:rPr lang="en-US" smtClean="0"/>
              <a:t>Salvation comes by faith alone</a:t>
            </a:r>
          </a:p>
          <a:p>
            <a:pPr eaLnBrk="1" hangingPunct="1"/>
            <a:r>
              <a:rPr lang="en-US" smtClean="0"/>
              <a:t>Religious authority in Scripture alone	</a:t>
            </a:r>
          </a:p>
          <a:p>
            <a:pPr eaLnBrk="1" hangingPunct="1"/>
            <a:r>
              <a:rPr lang="en-US" smtClean="0"/>
              <a:t>Church consisted of community of believers 	</a:t>
            </a:r>
          </a:p>
          <a:p>
            <a:pPr eaLnBrk="1" hangingPunct="1"/>
            <a:r>
              <a:rPr lang="en-US" smtClean="0"/>
              <a:t>Wine and bread don’t </a:t>
            </a:r>
            <a:r>
              <a:rPr lang="en-US" i="1" smtClean="0"/>
              <a:t>really</a:t>
            </a:r>
            <a:r>
              <a:rPr lang="en-US" smtClean="0"/>
              <a:t> turn to  blood and body of Jesus (consubstantiation) rather, they coexist with each other</a:t>
            </a:r>
          </a:p>
          <a:p>
            <a:pPr eaLnBrk="1" hangingPunct="1">
              <a:buFont typeface="Arial" pitchFamily="-123" charset="0"/>
              <a:buNone/>
            </a:pPr>
            <a:endParaRPr lang="en-US" smtClean="0"/>
          </a:p>
        </p:txBody>
      </p:sp>
      <p:sp>
        <p:nvSpPr>
          <p:cNvPr id="46084" name="Text Placeholder 4"/>
          <p:cNvSpPr>
            <a:spLocks noGrp="1"/>
          </p:cNvSpPr>
          <p:nvPr>
            <p:ph type="body" sz="quarter" idx="3"/>
          </p:nvPr>
        </p:nvSpPr>
        <p:spPr/>
        <p:txBody>
          <a:bodyPr/>
          <a:lstStyle/>
          <a:p>
            <a:pPr eaLnBrk="1" hangingPunct="1"/>
            <a:r>
              <a:rPr lang="en-US" smtClean="0"/>
              <a:t>Catholic Thought </a:t>
            </a:r>
          </a:p>
        </p:txBody>
      </p:sp>
      <p:sp>
        <p:nvSpPr>
          <p:cNvPr id="46085" name="Content Placeholder 5"/>
          <p:cNvSpPr>
            <a:spLocks noGrp="1"/>
          </p:cNvSpPr>
          <p:nvPr>
            <p:ph sz="quarter" idx="4"/>
          </p:nvPr>
        </p:nvSpPr>
        <p:spPr/>
        <p:txBody>
          <a:bodyPr/>
          <a:lstStyle/>
          <a:p>
            <a:pPr eaLnBrk="1" hangingPunct="1">
              <a:lnSpc>
                <a:spcPct val="90000"/>
              </a:lnSpc>
            </a:pPr>
            <a:r>
              <a:rPr lang="en-US" smtClean="0"/>
              <a:t>Salvation comes from faith and good works </a:t>
            </a:r>
          </a:p>
          <a:p>
            <a:pPr eaLnBrk="1" hangingPunct="1">
              <a:lnSpc>
                <a:spcPct val="90000"/>
              </a:lnSpc>
            </a:pPr>
            <a:r>
              <a:rPr lang="en-US" smtClean="0"/>
              <a:t>Religious authority in Scripture and church teachings </a:t>
            </a:r>
          </a:p>
          <a:p>
            <a:pPr eaLnBrk="1" hangingPunct="1">
              <a:lnSpc>
                <a:spcPct val="90000"/>
              </a:lnSpc>
            </a:pPr>
            <a:r>
              <a:rPr lang="en-US" smtClean="0"/>
              <a:t>Church consisted of Clergy alone</a:t>
            </a:r>
          </a:p>
          <a:p>
            <a:pPr eaLnBrk="1" hangingPunct="1">
              <a:lnSpc>
                <a:spcPct val="90000"/>
              </a:lnSpc>
            </a:pPr>
            <a:r>
              <a:rPr lang="en-US" smtClean="0"/>
              <a:t>Transubstantiation (wine </a:t>
            </a:r>
            <a:r>
              <a:rPr lang="en-US" smtClean="0">
                <a:sym typeface="Wingdings" pitchFamily="-123" charset="2"/>
              </a:rPr>
              <a:t>blood, bread body of Jesus)</a:t>
            </a:r>
          </a:p>
          <a:p>
            <a:pPr eaLnBrk="1" hangingPunct="1">
              <a:lnSpc>
                <a:spcPct val="90000"/>
              </a:lnSpc>
            </a:pPr>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pPr eaLnBrk="1" hangingPunct="1"/>
            <a:r>
              <a:rPr lang="en-US" smtClean="0"/>
              <a:t>Sacraments </a:t>
            </a:r>
          </a:p>
        </p:txBody>
      </p:sp>
      <p:sp>
        <p:nvSpPr>
          <p:cNvPr id="48130" name="Text Placeholder 2"/>
          <p:cNvSpPr>
            <a:spLocks noGrp="1"/>
          </p:cNvSpPr>
          <p:nvPr>
            <p:ph type="body" idx="1"/>
          </p:nvPr>
        </p:nvSpPr>
        <p:spPr/>
        <p:txBody>
          <a:bodyPr/>
          <a:lstStyle/>
          <a:p>
            <a:pPr eaLnBrk="1" hangingPunct="1"/>
            <a:r>
              <a:rPr lang="en-US" smtClean="0"/>
              <a:t>Protestant	</a:t>
            </a:r>
          </a:p>
        </p:txBody>
      </p:sp>
      <p:sp>
        <p:nvSpPr>
          <p:cNvPr id="48131" name="Content Placeholder 3"/>
          <p:cNvSpPr>
            <a:spLocks noGrp="1"/>
          </p:cNvSpPr>
          <p:nvPr>
            <p:ph sz="half" idx="2"/>
          </p:nvPr>
        </p:nvSpPr>
        <p:spPr/>
        <p:txBody>
          <a:bodyPr/>
          <a:lstStyle/>
          <a:p>
            <a:pPr eaLnBrk="1" hangingPunct="1"/>
            <a:r>
              <a:rPr lang="en-US" smtClean="0"/>
              <a:t>Baptism</a:t>
            </a:r>
          </a:p>
          <a:p>
            <a:pPr eaLnBrk="1" hangingPunct="1"/>
            <a:r>
              <a:rPr lang="en-US" smtClean="0"/>
              <a:t>Holy Communion </a:t>
            </a:r>
          </a:p>
          <a:p>
            <a:pPr eaLnBrk="1" hangingPunct="1"/>
            <a:r>
              <a:rPr lang="en-US" smtClean="0"/>
              <a:t>Reconciliation (Absolution) </a:t>
            </a:r>
          </a:p>
        </p:txBody>
      </p:sp>
      <p:sp>
        <p:nvSpPr>
          <p:cNvPr id="48132" name="Text Placeholder 4"/>
          <p:cNvSpPr>
            <a:spLocks noGrp="1"/>
          </p:cNvSpPr>
          <p:nvPr>
            <p:ph type="body" sz="quarter" idx="3"/>
          </p:nvPr>
        </p:nvSpPr>
        <p:spPr/>
        <p:txBody>
          <a:bodyPr/>
          <a:lstStyle/>
          <a:p>
            <a:pPr eaLnBrk="1" hangingPunct="1"/>
            <a:r>
              <a:rPr lang="en-US" smtClean="0"/>
              <a:t>Catholic </a:t>
            </a:r>
          </a:p>
        </p:txBody>
      </p:sp>
      <p:sp>
        <p:nvSpPr>
          <p:cNvPr id="48133" name="Content Placeholder 5"/>
          <p:cNvSpPr>
            <a:spLocks noGrp="1"/>
          </p:cNvSpPr>
          <p:nvPr>
            <p:ph sz="quarter" idx="4"/>
          </p:nvPr>
        </p:nvSpPr>
        <p:spPr/>
        <p:txBody>
          <a:bodyPr/>
          <a:lstStyle/>
          <a:p>
            <a:pPr eaLnBrk="1" hangingPunct="1"/>
            <a:r>
              <a:rPr lang="en-US" smtClean="0"/>
              <a:t>Baptism</a:t>
            </a:r>
          </a:p>
          <a:p>
            <a:pPr eaLnBrk="1" hangingPunct="1"/>
            <a:r>
              <a:rPr lang="en-US" smtClean="0"/>
              <a:t>Confirmation</a:t>
            </a:r>
          </a:p>
          <a:p>
            <a:pPr eaLnBrk="1" hangingPunct="1"/>
            <a:r>
              <a:rPr lang="en-US" smtClean="0"/>
              <a:t>Eucharist</a:t>
            </a:r>
          </a:p>
          <a:p>
            <a:pPr eaLnBrk="1" hangingPunct="1"/>
            <a:r>
              <a:rPr lang="en-US" smtClean="0"/>
              <a:t>Penance and Reconciliation</a:t>
            </a:r>
          </a:p>
          <a:p>
            <a:pPr eaLnBrk="1" hangingPunct="1"/>
            <a:r>
              <a:rPr lang="en-US" smtClean="0"/>
              <a:t>Anointing the Sick</a:t>
            </a:r>
          </a:p>
          <a:p>
            <a:pPr eaLnBrk="1" hangingPunct="1"/>
            <a:r>
              <a:rPr lang="en-US" smtClean="0"/>
              <a:t>Holy Orders </a:t>
            </a:r>
            <a:r>
              <a:rPr lang="en-US" sz="1600" smtClean="0"/>
              <a:t>(Bishop, Priest, Deacon)</a:t>
            </a:r>
          </a:p>
          <a:p>
            <a:pPr eaLnBrk="1" hangingPunct="1"/>
            <a:r>
              <a:rPr lang="en-US" smtClean="0"/>
              <a:t>Marriage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Other Protestant Thinkers and Leaders </a:t>
            </a:r>
            <a:endParaRPr lang="en-US" dirty="0">
              <a:ea typeface="+mj-ea"/>
              <a:cs typeface="+mj-cs"/>
            </a:endParaRPr>
          </a:p>
        </p:txBody>
      </p:sp>
      <p:sp>
        <p:nvSpPr>
          <p:cNvPr id="8" name="Content Placeholder 7"/>
          <p:cNvSpPr>
            <a:spLocks noGrp="1"/>
          </p:cNvSpPr>
          <p:nvPr>
            <p:ph sz="half" idx="1"/>
          </p:nvPr>
        </p:nvSpPr>
        <p:spPr/>
        <p:txBody>
          <a:bodyPr rtlCol="0">
            <a:normAutofit lnSpcReduction="10000"/>
          </a:bodyPr>
          <a:lstStyle/>
          <a:p>
            <a:pPr eaLnBrk="1" fontAlgn="auto" hangingPunct="1">
              <a:spcAft>
                <a:spcPts val="0"/>
              </a:spcAft>
              <a:buFont typeface="Arial" pitchFamily="34" charset="0"/>
              <a:buChar char="•"/>
              <a:defRPr/>
            </a:pPr>
            <a:r>
              <a:rPr lang="en-US" dirty="0" smtClean="0">
                <a:ea typeface="+mn-ea"/>
                <a:cs typeface="+mn-cs"/>
              </a:rPr>
              <a:t>Ulrich Zwingli (1484-1531) – maintained that Eucharist (bread and wine to body and blood) was only a memorial of the last supper</a:t>
            </a:r>
          </a:p>
          <a:p>
            <a:pPr eaLnBrk="1" fontAlgn="auto" hangingPunct="1">
              <a:spcAft>
                <a:spcPts val="0"/>
              </a:spcAft>
              <a:buFont typeface="Arial" pitchFamily="34" charset="0"/>
              <a:buChar char="•"/>
              <a:defRPr/>
            </a:pPr>
            <a:r>
              <a:rPr lang="en-US" dirty="0" smtClean="0">
                <a:ea typeface="+mn-ea"/>
                <a:cs typeface="+mn-cs"/>
              </a:rPr>
              <a:t>John Calvin emerged and agreed with Luther about consubstantiation </a:t>
            </a:r>
          </a:p>
          <a:p>
            <a:pPr eaLnBrk="1" fontAlgn="auto" hangingPunct="1">
              <a:spcAft>
                <a:spcPts val="0"/>
              </a:spcAft>
              <a:buFont typeface="Arial" pitchFamily="34" charset="0"/>
              <a:buNone/>
              <a:defRPr/>
            </a:pPr>
            <a:endParaRPr lang="en-US" dirty="0">
              <a:ea typeface="+mn-ea"/>
              <a:cs typeface="+mn-cs"/>
            </a:endParaRPr>
          </a:p>
        </p:txBody>
      </p:sp>
      <p:pic>
        <p:nvPicPr>
          <p:cNvPr id="50179" name="Content Placeholder 9" descr="220px-Ulrich-Zwingli-1.jpg"/>
          <p:cNvPicPr>
            <a:picLocks noGrp="1" noChangeAspect="1"/>
          </p:cNvPicPr>
          <p:nvPr>
            <p:ph sz="half" idx="2"/>
          </p:nvPr>
        </p:nvPicPr>
        <p:blipFill>
          <a:blip r:embed="rId3"/>
          <a:srcRect/>
          <a:stretch>
            <a:fillRect/>
          </a:stretch>
        </p:blipFill>
        <p:spPr>
          <a:xfrm>
            <a:off x="4800600" y="1143000"/>
            <a:ext cx="2011363" cy="2825750"/>
          </a:xfrm>
        </p:spPr>
      </p:pic>
      <p:pic>
        <p:nvPicPr>
          <p:cNvPr id="50180" name="Picture 10" descr="Calvin.jpg"/>
          <p:cNvPicPr>
            <a:picLocks noChangeAspect="1"/>
          </p:cNvPicPr>
          <p:nvPr/>
        </p:nvPicPr>
        <p:blipFill>
          <a:blip r:embed="rId4"/>
          <a:srcRect/>
          <a:stretch>
            <a:fillRect/>
          </a:stretch>
        </p:blipFill>
        <p:spPr bwMode="auto">
          <a:xfrm>
            <a:off x="4876800" y="4191000"/>
            <a:ext cx="1924050" cy="2371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pPr eaLnBrk="1" hangingPunct="1"/>
            <a:r>
              <a:rPr lang="en-US" smtClean="0"/>
              <a:t>Appeal of Protestant Ideas </a:t>
            </a:r>
          </a:p>
        </p:txBody>
      </p:sp>
      <p:sp>
        <p:nvSpPr>
          <p:cNvPr id="3" name="Content Placeholder 2"/>
          <p:cNvSpPr>
            <a:spLocks noGrp="1"/>
          </p:cNvSpPr>
          <p:nvPr>
            <p:ph sz="half" idx="1"/>
          </p:nvPr>
        </p:nvSpPr>
        <p:spPr/>
        <p:txBody>
          <a:bodyPr>
            <a:normAutofit/>
          </a:bodyPr>
          <a:lstStyle/>
          <a:p>
            <a:pPr eaLnBrk="1" hangingPunct="1">
              <a:lnSpc>
                <a:spcPct val="90000"/>
              </a:lnSpc>
            </a:pPr>
            <a:r>
              <a:rPr lang="en-US" sz="2400" smtClean="0"/>
              <a:t>Educated people and humanists embraced the simple, personal vision of Christianity</a:t>
            </a:r>
          </a:p>
          <a:p>
            <a:pPr eaLnBrk="1" hangingPunct="1">
              <a:lnSpc>
                <a:spcPct val="90000"/>
              </a:lnSpc>
            </a:pPr>
            <a:r>
              <a:rPr lang="en-US" sz="2400" smtClean="0"/>
              <a:t>End of clergy privileges was hailed by urban people</a:t>
            </a:r>
          </a:p>
          <a:p>
            <a:pPr eaLnBrk="1" hangingPunct="1">
              <a:lnSpc>
                <a:spcPct val="90000"/>
              </a:lnSpc>
            </a:pPr>
            <a:r>
              <a:rPr lang="en-US" sz="2400" smtClean="0"/>
              <a:t>Printing press helped to quickly spread ideas. Vernacular Bibles could be read by all.  </a:t>
            </a:r>
          </a:p>
          <a:p>
            <a:pPr eaLnBrk="1" hangingPunct="1">
              <a:lnSpc>
                <a:spcPct val="90000"/>
              </a:lnSpc>
            </a:pPr>
            <a:r>
              <a:rPr lang="en-US" sz="2400" smtClean="0"/>
              <a:t>In the first 10 years of the Reformation, 1/4 of the books published in Germany were by Luther.</a:t>
            </a:r>
            <a:r>
              <a:rPr lang="en-US" smtClean="0"/>
              <a:t> </a:t>
            </a:r>
          </a:p>
        </p:txBody>
      </p:sp>
      <p:pic>
        <p:nvPicPr>
          <p:cNvPr id="52227" name="Content Placeholder 4" descr="gutenberg-printing-press.gif"/>
          <p:cNvPicPr>
            <a:picLocks noGrp="1" noChangeAspect="1"/>
          </p:cNvPicPr>
          <p:nvPr>
            <p:ph sz="half" idx="2"/>
          </p:nvPr>
        </p:nvPicPr>
        <p:blipFill>
          <a:blip r:embed="rId3"/>
          <a:srcRect/>
          <a:stretch>
            <a:fillRect/>
          </a:stretch>
        </p:blipFill>
        <p:spPr>
          <a:xfrm>
            <a:off x="5334000" y="2249488"/>
            <a:ext cx="2667000" cy="3228975"/>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smtClean="0"/>
              <a:t>Peasants’ Revolt (1524-25)</a:t>
            </a:r>
          </a:p>
        </p:txBody>
      </p:sp>
      <p:pic>
        <p:nvPicPr>
          <p:cNvPr id="54274" name="Content Placeholder 4" descr="german peasant war.jpg"/>
          <p:cNvPicPr>
            <a:picLocks noGrp="1" noChangeAspect="1"/>
          </p:cNvPicPr>
          <p:nvPr>
            <p:ph sz="half" idx="1"/>
          </p:nvPr>
        </p:nvPicPr>
        <p:blipFill>
          <a:blip r:embed="rId3"/>
          <a:srcRect/>
          <a:stretch>
            <a:fillRect/>
          </a:stretch>
        </p:blipFill>
        <p:spPr>
          <a:xfrm>
            <a:off x="1066800" y="1295400"/>
            <a:ext cx="3124200" cy="4859338"/>
          </a:xfrm>
        </p:spPr>
      </p:pic>
      <p:sp>
        <p:nvSpPr>
          <p:cNvPr id="54275" name="Content Placeholder 3"/>
          <p:cNvSpPr>
            <a:spLocks noGrp="1"/>
          </p:cNvSpPr>
          <p:nvPr>
            <p:ph sz="half" idx="2"/>
          </p:nvPr>
        </p:nvSpPr>
        <p:spPr>
          <a:xfrm>
            <a:off x="4267200" y="1295400"/>
            <a:ext cx="4876800" cy="4525963"/>
          </a:xfrm>
        </p:spPr>
        <p:txBody>
          <a:bodyPr/>
          <a:lstStyle/>
          <a:p>
            <a:pPr eaLnBrk="1" hangingPunct="1"/>
            <a:r>
              <a:rPr lang="en-US" smtClean="0"/>
              <a:t>Luther’s idea of a “priesthood of all believers” was viewed by many as a call for social equality </a:t>
            </a:r>
          </a:p>
          <a:p>
            <a:pPr eaLnBrk="1" hangingPunct="1"/>
            <a:r>
              <a:rPr lang="en-US" smtClean="0"/>
              <a:t>Luther supported peasants at first </a:t>
            </a:r>
          </a:p>
          <a:p>
            <a:pPr eaLnBrk="1" hangingPunct="1"/>
            <a:r>
              <a:rPr lang="en-US" smtClean="0"/>
              <a:t>Protested excessive taxes and social inequities</a:t>
            </a:r>
          </a:p>
          <a:p>
            <a:pPr eaLnBrk="1" hangingPunct="1"/>
            <a:r>
              <a:rPr lang="en-US" smtClean="0"/>
              <a:t>When protests turned to violent revolts, Luther condemned the peasants and  supported lords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p:cNvSpPr>
          <p:nvPr>
            <p:ph type="title"/>
          </p:nvPr>
        </p:nvSpPr>
        <p:spPr/>
        <p:txBody>
          <a:bodyPr/>
          <a:lstStyle/>
          <a:p>
            <a:r>
              <a:rPr lang="en-US"/>
              <a:t>Peasants’ Revolt</a:t>
            </a:r>
          </a:p>
        </p:txBody>
      </p:sp>
      <p:sp>
        <p:nvSpPr>
          <p:cNvPr id="66564" name="Rectangle 4"/>
          <p:cNvSpPr>
            <a:spLocks noGrp="1"/>
          </p:cNvSpPr>
          <p:nvPr>
            <p:ph type="body" sz="half" idx="2"/>
          </p:nvPr>
        </p:nvSpPr>
        <p:spPr/>
        <p:txBody>
          <a:bodyPr/>
          <a:lstStyle/>
          <a:p>
            <a:pPr>
              <a:lnSpc>
                <a:spcPct val="90000"/>
              </a:lnSpc>
            </a:pPr>
            <a:r>
              <a:rPr lang="en-US" sz="2200"/>
              <a:t>Luther denounced the peasants in a pamphlet</a:t>
            </a:r>
          </a:p>
          <a:p>
            <a:pPr>
              <a:lnSpc>
                <a:spcPct val="90000"/>
              </a:lnSpc>
            </a:pPr>
            <a:r>
              <a:rPr lang="en-US" sz="2200"/>
              <a:t>“Against the Murdering and Robbing Horde of Peasants”</a:t>
            </a:r>
          </a:p>
          <a:p>
            <a:pPr>
              <a:lnSpc>
                <a:spcPct val="90000"/>
              </a:lnSpc>
            </a:pPr>
            <a:r>
              <a:rPr lang="en-US" sz="2200"/>
              <a:t>Called for the death of all who challenged legitimate authority and who perverted the true Christian message--spiritual, not political</a:t>
            </a:r>
          </a:p>
          <a:p>
            <a:pPr>
              <a:lnSpc>
                <a:spcPct val="90000"/>
              </a:lnSpc>
            </a:pPr>
            <a:r>
              <a:rPr lang="en-US" sz="2200"/>
              <a:t>Luther knew he needed the support of the princes if his reformation was to survive</a:t>
            </a:r>
          </a:p>
          <a:p>
            <a:pPr>
              <a:lnSpc>
                <a:spcPct val="90000"/>
              </a:lnSpc>
            </a:pPr>
            <a:r>
              <a:rPr lang="en-US" sz="2200"/>
              <a:t>Peasants’ revolt was crushed (more than 100,000 killed)</a:t>
            </a:r>
            <a:endParaRPr lang="en-US" sz="2400"/>
          </a:p>
        </p:txBody>
      </p:sp>
      <p:pic>
        <p:nvPicPr>
          <p:cNvPr id="66565" name="Picture 5"/>
          <p:cNvPicPr>
            <a:picLocks noChangeAspect="1" noChangeArrowheads="1"/>
          </p:cNvPicPr>
          <p:nvPr>
            <p:ph type="clipArt" sz="half" idx="1"/>
          </p:nvPr>
        </p:nvPicPr>
        <p:blipFill>
          <a:blip r:embed="rId2"/>
          <a:srcRect/>
          <a:stretch>
            <a:fillRect/>
          </a:stretch>
        </p:blipFill>
        <p:spPr>
          <a:xfrm>
            <a:off x="457200" y="1447800"/>
            <a:ext cx="4038600" cy="4052888"/>
          </a:xfrm>
          <a:noFill/>
          <a:ln/>
        </p:spPr>
      </p:pic>
      <p:sp>
        <p:nvSpPr>
          <p:cNvPr id="66566" name="Text Box 6"/>
          <p:cNvSpPr txBox="1">
            <a:spLocks noChangeArrowheads="1"/>
          </p:cNvSpPr>
          <p:nvPr/>
        </p:nvSpPr>
        <p:spPr bwMode="auto">
          <a:xfrm>
            <a:off x="457200" y="5715000"/>
            <a:ext cx="3886200" cy="825500"/>
          </a:xfrm>
          <a:prstGeom prst="rect">
            <a:avLst/>
          </a:prstGeom>
          <a:noFill/>
          <a:ln w="9525">
            <a:noFill/>
            <a:miter lim="800000"/>
            <a:headEnd/>
            <a:tailEnd/>
          </a:ln>
        </p:spPr>
        <p:txBody>
          <a:bodyPr>
            <a:prstTxWarp prst="textNoShape">
              <a:avLst/>
            </a:prstTxWarp>
            <a:spAutoFit/>
          </a:bodyPr>
          <a:lstStyle/>
          <a:p>
            <a:pPr>
              <a:spcBef>
                <a:spcPct val="50000"/>
              </a:spcBef>
            </a:pPr>
            <a:r>
              <a:rPr lang="en-US" sz="1600"/>
              <a:t>The burning of Little Jack (Jacklein) Rohrbach, a leader of the peasants during the war.</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pPr eaLnBrk="1" hangingPunct="1"/>
            <a:r>
              <a:rPr lang="en-US" smtClean="0"/>
              <a:t>Marriage </a:t>
            </a:r>
          </a:p>
        </p:txBody>
      </p:sp>
      <p:sp>
        <p:nvSpPr>
          <p:cNvPr id="3" name="Content Placeholder 2"/>
          <p:cNvSpPr>
            <a:spLocks noGrp="1"/>
          </p:cNvSpPr>
          <p:nvPr>
            <p:ph sz="half" idx="1"/>
          </p:nvPr>
        </p:nvSpPr>
        <p:spPr>
          <a:xfrm>
            <a:off x="457200" y="1371600"/>
            <a:ext cx="4038600" cy="4525963"/>
          </a:xfrm>
        </p:spPr>
        <p:txBody>
          <a:bodyPr>
            <a:normAutofit/>
          </a:bodyPr>
          <a:lstStyle/>
          <a:p>
            <a:pPr eaLnBrk="1" hangingPunct="1">
              <a:lnSpc>
                <a:spcPct val="90000"/>
              </a:lnSpc>
            </a:pPr>
            <a:r>
              <a:rPr lang="en-US" sz="2400" smtClean="0"/>
              <a:t>Luther and Zwingli married</a:t>
            </a:r>
          </a:p>
          <a:p>
            <a:pPr eaLnBrk="1" hangingPunct="1">
              <a:lnSpc>
                <a:spcPct val="90000"/>
              </a:lnSpc>
            </a:pPr>
            <a:r>
              <a:rPr lang="en-US" sz="2400" smtClean="0"/>
              <a:t>Marriage = spiritual equality, husband’s authority, wife’s obedience</a:t>
            </a:r>
          </a:p>
          <a:p>
            <a:pPr eaLnBrk="1" hangingPunct="1">
              <a:lnSpc>
                <a:spcPct val="90000"/>
              </a:lnSpc>
            </a:pPr>
            <a:r>
              <a:rPr lang="en-US" sz="2400" smtClean="0"/>
              <a:t>Allowed divorce, (contract vs Sacrament) </a:t>
            </a:r>
          </a:p>
          <a:p>
            <a:pPr eaLnBrk="1" hangingPunct="1">
              <a:lnSpc>
                <a:spcPct val="90000"/>
              </a:lnSpc>
            </a:pPr>
            <a:r>
              <a:rPr lang="en-US" sz="2400" smtClean="0"/>
              <a:t>Condemned prostitution</a:t>
            </a:r>
          </a:p>
          <a:p>
            <a:pPr eaLnBrk="1" hangingPunct="1">
              <a:lnSpc>
                <a:spcPct val="90000"/>
              </a:lnSpc>
            </a:pPr>
            <a:r>
              <a:rPr lang="en-US" sz="2400" smtClean="0"/>
              <a:t>Advocated elementary schooling for girls</a:t>
            </a:r>
          </a:p>
          <a:p>
            <a:pPr eaLnBrk="1" hangingPunct="1">
              <a:lnSpc>
                <a:spcPct val="90000"/>
              </a:lnSpc>
            </a:pPr>
            <a:r>
              <a:rPr lang="en-US" sz="2400" smtClean="0"/>
              <a:t>Women’s work still confined to domestic roles</a:t>
            </a:r>
          </a:p>
        </p:txBody>
      </p:sp>
      <p:pic>
        <p:nvPicPr>
          <p:cNvPr id="56323" name="Content Placeholder 4" descr="Martin-Katherine-Luther.jpg"/>
          <p:cNvPicPr>
            <a:picLocks noGrp="1" noChangeAspect="1"/>
          </p:cNvPicPr>
          <p:nvPr>
            <p:ph sz="half" idx="2"/>
          </p:nvPr>
        </p:nvPicPr>
        <p:blipFill>
          <a:blip r:embed="rId3"/>
          <a:srcRect/>
          <a:stretch>
            <a:fillRect/>
          </a:stretch>
        </p:blipFill>
        <p:spPr>
          <a:xfrm>
            <a:off x="4343400" y="1371600"/>
            <a:ext cx="4606925" cy="3886200"/>
          </a:xfrm>
        </p:spPr>
      </p:pic>
      <p:sp>
        <p:nvSpPr>
          <p:cNvPr id="56324" name="Text Box 4"/>
          <p:cNvSpPr txBox="1">
            <a:spLocks noChangeArrowheads="1"/>
          </p:cNvSpPr>
          <p:nvPr/>
        </p:nvSpPr>
        <p:spPr bwMode="auto">
          <a:xfrm>
            <a:off x="4267200" y="5486400"/>
            <a:ext cx="4572000" cy="1155700"/>
          </a:xfrm>
          <a:prstGeom prst="rect">
            <a:avLst/>
          </a:prstGeom>
          <a:noFill/>
          <a:ln w="9525">
            <a:noFill/>
            <a:miter lim="800000"/>
            <a:headEnd/>
            <a:tailEnd/>
          </a:ln>
        </p:spPr>
        <p:txBody>
          <a:bodyPr>
            <a:prstTxWarp prst="textNoShape">
              <a:avLst/>
            </a:prstTxWarp>
            <a:spAutoFit/>
          </a:bodyPr>
          <a:lstStyle/>
          <a:p>
            <a:pPr>
              <a:spcBef>
                <a:spcPct val="50000"/>
              </a:spcBef>
            </a:pPr>
            <a:r>
              <a:rPr lang="en-US" sz="1400"/>
              <a:t>Katherine von Bora was placed in a convent by her father at age ten as a “bride of Christ”. After reading Luther’s writings she fled the convent and ended up at Wittenberg where Luther married her.  She quickly bore him six children.</a:t>
            </a:r>
            <a:r>
              <a:rPr lang="en-US" sz="120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pPr eaLnBrk="1" hangingPunct="1"/>
            <a:r>
              <a:rPr lang="en-US" smtClean="0"/>
              <a:t>Learning Objective</a:t>
            </a:r>
          </a:p>
        </p:txBody>
      </p:sp>
      <p:sp>
        <p:nvSpPr>
          <p:cNvPr id="58370" name="Content Placeholder 2"/>
          <p:cNvSpPr>
            <a:spLocks noGrp="1"/>
          </p:cNvSpPr>
          <p:nvPr>
            <p:ph idx="1"/>
          </p:nvPr>
        </p:nvSpPr>
        <p:spPr>
          <a:xfrm>
            <a:off x="457200" y="1600200"/>
            <a:ext cx="8229600" cy="1828800"/>
          </a:xfrm>
        </p:spPr>
        <p:txBody>
          <a:bodyPr/>
          <a:lstStyle/>
          <a:p>
            <a:pPr eaLnBrk="1" hangingPunct="1"/>
            <a:r>
              <a:rPr lang="en-US" smtClean="0"/>
              <a:t>Discuss the central ideas of religious reformers and explain their appeal to different social groups.</a:t>
            </a:r>
          </a:p>
          <a:p>
            <a:pPr eaLnBrk="1" hangingPunct="1">
              <a:buFont typeface="Arial" pitchFamily="-123" charset="0"/>
              <a:buNone/>
            </a:pPr>
            <a:endParaRPr lang="en-US" smtClean="0"/>
          </a:p>
        </p:txBody>
      </p:sp>
      <p:cxnSp>
        <p:nvCxnSpPr>
          <p:cNvPr id="5" name="Straight Connector 4"/>
          <p:cNvCxnSpPr/>
          <p:nvPr/>
        </p:nvCxnSpPr>
        <p:spPr>
          <a:xfrm>
            <a:off x="914400" y="2133600"/>
            <a:ext cx="121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600200" y="2667000"/>
            <a:ext cx="12192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685800" y="3581400"/>
            <a:ext cx="8153400" cy="519113"/>
          </a:xfrm>
          <a:prstGeom prst="rect">
            <a:avLst/>
          </a:prstGeom>
          <a:noFill/>
          <a:ln w="9525">
            <a:noFill/>
            <a:miter lim="800000"/>
            <a:headEnd/>
            <a:tailEnd/>
          </a:ln>
        </p:spPr>
        <p:txBody>
          <a:bodyPr>
            <a:prstTxWarp prst="textNoShape">
              <a:avLst/>
            </a:prstTxWarp>
            <a:spAutoFit/>
          </a:bodyPr>
          <a:lstStyle/>
          <a:p>
            <a:r>
              <a:rPr lang="en-US" sz="2800" b="1">
                <a:latin typeface="Calibri" pitchFamily="-123" charset="0"/>
              </a:rPr>
              <a:t>1. Discuss the central ideas of religious reformers </a:t>
            </a:r>
          </a:p>
        </p:txBody>
      </p:sp>
      <p:sp>
        <p:nvSpPr>
          <p:cNvPr id="8" name="Oval 7"/>
          <p:cNvSpPr/>
          <p:nvPr/>
        </p:nvSpPr>
        <p:spPr>
          <a:xfrm>
            <a:off x="2667000" y="3581400"/>
            <a:ext cx="2133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9" name="TextBox 8"/>
          <p:cNvSpPr txBox="1">
            <a:spLocks noChangeArrowheads="1"/>
          </p:cNvSpPr>
          <p:nvPr/>
        </p:nvSpPr>
        <p:spPr bwMode="auto">
          <a:xfrm>
            <a:off x="685800" y="4572000"/>
            <a:ext cx="7391400" cy="519113"/>
          </a:xfrm>
          <a:prstGeom prst="rect">
            <a:avLst/>
          </a:prstGeom>
          <a:noFill/>
          <a:ln w="9525">
            <a:noFill/>
            <a:miter lim="800000"/>
            <a:headEnd/>
            <a:tailEnd/>
          </a:ln>
        </p:spPr>
        <p:txBody>
          <a:bodyPr>
            <a:prstTxWarp prst="textNoShape">
              <a:avLst/>
            </a:prstTxWarp>
            <a:spAutoFit/>
          </a:bodyPr>
          <a:lstStyle/>
          <a:p>
            <a:r>
              <a:rPr lang="en-US" sz="2800" b="1">
                <a:latin typeface="Calibri" pitchFamily="-123" charset="0"/>
              </a:rPr>
              <a:t>2. Explain their appeal to different social groups </a:t>
            </a:r>
          </a:p>
        </p:txBody>
      </p:sp>
      <p:sp>
        <p:nvSpPr>
          <p:cNvPr id="10" name="Oval 9"/>
          <p:cNvSpPr/>
          <p:nvPr/>
        </p:nvSpPr>
        <p:spPr>
          <a:xfrm>
            <a:off x="5791200" y="4572000"/>
            <a:ext cx="2133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 name="TextBox 10"/>
          <p:cNvSpPr txBox="1">
            <a:spLocks noChangeArrowheads="1"/>
          </p:cNvSpPr>
          <p:nvPr/>
        </p:nvSpPr>
        <p:spPr bwMode="auto">
          <a:xfrm>
            <a:off x="533400" y="5287963"/>
            <a:ext cx="8001000" cy="1552575"/>
          </a:xfrm>
          <a:prstGeom prst="rect">
            <a:avLst/>
          </a:prstGeom>
          <a:noFill/>
          <a:ln w="9525">
            <a:noFill/>
            <a:miter lim="800000"/>
            <a:headEnd/>
            <a:tailEnd/>
          </a:ln>
        </p:spPr>
        <p:txBody>
          <a:bodyPr>
            <a:prstTxWarp prst="textNoShape">
              <a:avLst/>
            </a:prstTxWarp>
            <a:spAutoFit/>
          </a:bodyPr>
          <a:lstStyle/>
          <a:p>
            <a:r>
              <a:rPr lang="en-US">
                <a:latin typeface="Calibri" pitchFamily="-123" charset="0"/>
              </a:rPr>
              <a:t>________________ and ______________________ were the central ideas of religious reformers during the Reformation, and they appealed to social groups such as ________________ and _____________________</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Rectangle 2"/>
          <p:cNvSpPr>
            <a:spLocks noChangeArrowheads="1"/>
          </p:cNvSpPr>
          <p:nvPr/>
        </p:nvSpPr>
        <p:spPr bwMode="auto">
          <a:xfrm>
            <a:off x="533400" y="1828800"/>
            <a:ext cx="8305800" cy="1066800"/>
          </a:xfrm>
          <a:prstGeom prst="rect">
            <a:avLst/>
          </a:prstGeom>
          <a:noFill/>
          <a:ln w="9525">
            <a:noFill/>
            <a:miter lim="800000"/>
            <a:headEnd/>
            <a:tailEnd/>
          </a:ln>
        </p:spPr>
        <p:txBody>
          <a:bodyPr>
            <a:prstTxWarp prst="textNoShape">
              <a:avLst/>
            </a:prstTxWarp>
            <a:spAutoFit/>
          </a:bodyPr>
          <a:lstStyle/>
          <a:p>
            <a:pPr algn="ctr"/>
            <a:r>
              <a:rPr lang="en-US" sz="3200" b="1"/>
              <a:t>What were some early challenges to the Catholic Church?</a:t>
            </a:r>
            <a:endParaRPr lang="en-US"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1. Central Ideas of Religious Reformers</a:t>
            </a:r>
            <a:endParaRPr lang="en-US" dirty="0">
              <a:ea typeface="+mj-ea"/>
              <a:cs typeface="+mj-cs"/>
            </a:endParaRPr>
          </a:p>
        </p:txBody>
      </p:sp>
      <p:sp>
        <p:nvSpPr>
          <p:cNvPr id="6" name="Content Placeholder 5"/>
          <p:cNvSpPr>
            <a:spLocks noGrp="1"/>
          </p:cNvSpPr>
          <p:nvPr>
            <p:ph idx="1"/>
          </p:nvPr>
        </p:nvSpPr>
        <p:spPr>
          <a:xfrm>
            <a:off x="457200" y="1219200"/>
            <a:ext cx="8229600" cy="4525963"/>
          </a:xfrm>
        </p:spPr>
        <p:txBody>
          <a:bodyPr/>
          <a:lstStyle/>
          <a:p>
            <a:pPr eaLnBrk="1" hangingPunct="1"/>
            <a:r>
              <a:rPr lang="en-US" sz="2800" i="1" smtClean="0"/>
              <a:t>Sola Scriptura</a:t>
            </a:r>
            <a:r>
              <a:rPr lang="en-US" sz="2800" smtClean="0"/>
              <a:t>:  Scripture, the Bible, not the Pope and clergy, is the ultimate religious authority</a:t>
            </a:r>
          </a:p>
          <a:p>
            <a:pPr eaLnBrk="1" hangingPunct="1"/>
            <a:r>
              <a:rPr lang="en-US" sz="2800" i="1" smtClean="0"/>
              <a:t>Sola Fide:  </a:t>
            </a:r>
            <a:r>
              <a:rPr lang="en-US" sz="2800" smtClean="0"/>
              <a:t>Salvation comes from faith alone.  “Good works do not make a good man, but a good man does good works.”--Luther</a:t>
            </a:r>
          </a:p>
          <a:p>
            <a:pPr eaLnBrk="1" hangingPunct="1"/>
            <a:r>
              <a:rPr lang="en-US" sz="2400" smtClean="0"/>
              <a:t>Faith is a free gift of God and cannot be “earned” through any human activity, such as pilgrimages, relic veneration, or indulgences. In contrast, the Catholic Church held that adherence to the sacraments (administered by the clergy) was necessary to be received by God. </a:t>
            </a:r>
          </a:p>
          <a:p>
            <a:pPr eaLnBrk="1" hangingPunct="1"/>
            <a:r>
              <a:rPr lang="en-US" sz="2400" smtClean="0"/>
              <a:t>Luther:  People should read the Bible for themselves </a:t>
            </a:r>
          </a:p>
          <a:p>
            <a:pPr eaLnBrk="1" hangingPunct="1"/>
            <a:r>
              <a:rPr lang="en-US" sz="2400" smtClean="0"/>
              <a:t>Simplified religious dogma by eliminating veneration of saints, Mary, and many sacraments</a:t>
            </a:r>
            <a:r>
              <a:rPr lang="en-US" sz="2800" smtClean="0"/>
              <a:t> </a:t>
            </a:r>
          </a:p>
          <a:p>
            <a:pPr eaLnBrk="1" hangingPunct="1">
              <a:buFont typeface="Arial" pitchFamily="-123" charset="0"/>
              <a:buNone/>
            </a:pPr>
            <a:endParaRPr lang="en-US" smtClean="0"/>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2. Appeal to Different Social Groups </a:t>
            </a:r>
            <a:endParaRPr lang="en-US" dirty="0">
              <a:ea typeface="+mj-ea"/>
              <a:cs typeface="+mj-cs"/>
            </a:endParaRPr>
          </a:p>
        </p:txBody>
      </p:sp>
      <p:sp>
        <p:nvSpPr>
          <p:cNvPr id="3" name="Content Placeholder 2"/>
          <p:cNvSpPr>
            <a:spLocks noGrp="1"/>
          </p:cNvSpPr>
          <p:nvPr>
            <p:ph idx="1"/>
          </p:nvPr>
        </p:nvSpPr>
        <p:spPr/>
        <p:txBody>
          <a:bodyPr/>
          <a:lstStyle/>
          <a:p>
            <a:pPr eaLnBrk="1" hangingPunct="1"/>
            <a:r>
              <a:rPr lang="en-US" smtClean="0"/>
              <a:t>Educated elite and humanists – liked emphasis on individuality, secularism</a:t>
            </a:r>
          </a:p>
          <a:p>
            <a:pPr eaLnBrk="1" hangingPunct="1"/>
            <a:r>
              <a:rPr lang="en-US" smtClean="0"/>
              <a:t>Urban merchant classes – liked taking privileges from clergy </a:t>
            </a:r>
          </a:p>
          <a:p>
            <a:pPr eaLnBrk="1" hangingPunct="1"/>
            <a:r>
              <a:rPr lang="en-US" smtClean="0"/>
              <a:t>Peasants – like idea of rebellion against oppressive authority </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lstStyle/>
          <a:p>
            <a:pPr eaLnBrk="1" hangingPunct="1"/>
            <a:r>
              <a:rPr lang="en-US" smtClean="0"/>
              <a:t>Create a Thesis Statement</a:t>
            </a:r>
          </a:p>
        </p:txBody>
      </p:sp>
      <p:sp>
        <p:nvSpPr>
          <p:cNvPr id="64514" name="Content Placeholder 2"/>
          <p:cNvSpPr>
            <a:spLocks noGrp="1"/>
          </p:cNvSpPr>
          <p:nvPr>
            <p:ph idx="1"/>
          </p:nvPr>
        </p:nvSpPr>
        <p:spPr/>
        <p:txBody>
          <a:bodyPr/>
          <a:lstStyle/>
          <a:p>
            <a:pPr eaLnBrk="1" hangingPunct="1">
              <a:buFont typeface="Arial" pitchFamily="-123" charset="0"/>
              <a:buNone/>
            </a:pPr>
            <a:r>
              <a:rPr lang="en-US" smtClean="0"/>
              <a:t>	Discuss the central ideas of religious reformers and explain their appeal to different social groups.</a:t>
            </a:r>
          </a:p>
          <a:p>
            <a:pPr eaLnBrk="1" hangingPunct="1">
              <a:buFont typeface="Arial" pitchFamily="-123" charset="0"/>
              <a:buNone/>
            </a:pPr>
            <a:endParaRPr lang="en-US" smtClean="0"/>
          </a:p>
          <a:p>
            <a:pPr eaLnBrk="1" hangingPunct="1">
              <a:buFont typeface="Arial" pitchFamily="-123" charset="0"/>
              <a:buNone/>
            </a:pPr>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smtClean="0"/>
              <a:t>Background to the Reformation</a:t>
            </a:r>
          </a:p>
        </p:txBody>
      </p:sp>
      <p:sp>
        <p:nvSpPr>
          <p:cNvPr id="20482" name="Content Placeholder 2"/>
          <p:cNvSpPr>
            <a:spLocks noGrp="1"/>
          </p:cNvSpPr>
          <p:nvPr>
            <p:ph sz="half" idx="1"/>
          </p:nvPr>
        </p:nvSpPr>
        <p:spPr/>
        <p:txBody>
          <a:bodyPr/>
          <a:lstStyle/>
          <a:p>
            <a:pPr eaLnBrk="1" hangingPunct="1">
              <a:lnSpc>
                <a:spcPct val="80000"/>
              </a:lnSpc>
            </a:pPr>
            <a:r>
              <a:rPr lang="en-US" sz="2400" smtClean="0"/>
              <a:t>Causes from the Late Middle Ages</a:t>
            </a:r>
          </a:p>
          <a:p>
            <a:pPr lvl="1" eaLnBrk="1" hangingPunct="1">
              <a:lnSpc>
                <a:spcPct val="80000"/>
              </a:lnSpc>
            </a:pPr>
            <a:r>
              <a:rPr lang="en-US" sz="2200" smtClean="0"/>
              <a:t>Doubt in the Church due to its inability to help Plague victims</a:t>
            </a:r>
          </a:p>
          <a:p>
            <a:pPr lvl="1" eaLnBrk="1" hangingPunct="1">
              <a:lnSpc>
                <a:spcPct val="80000"/>
              </a:lnSpc>
            </a:pPr>
            <a:r>
              <a:rPr lang="en-US" sz="2200" smtClean="0"/>
              <a:t>Babylonian Captivity (papacy moved from Rome to Avignon)</a:t>
            </a:r>
          </a:p>
          <a:p>
            <a:pPr lvl="1" eaLnBrk="1" hangingPunct="1">
              <a:lnSpc>
                <a:spcPct val="80000"/>
              </a:lnSpc>
            </a:pPr>
            <a:r>
              <a:rPr lang="en-US" sz="2200" smtClean="0"/>
              <a:t>The Great Schism (when there were two, and then three popes) reduced the legitimacy of the Church</a:t>
            </a:r>
          </a:p>
          <a:p>
            <a:pPr lvl="1" eaLnBrk="1" hangingPunct="1">
              <a:lnSpc>
                <a:spcPct val="80000"/>
              </a:lnSpc>
            </a:pPr>
            <a:r>
              <a:rPr lang="en-US" sz="2200" smtClean="0"/>
              <a:t>Jan Hus was burned at the stake in 1415 (though he was promised safety) for his criticisms of the Church at the Council of Constance </a:t>
            </a:r>
          </a:p>
          <a:p>
            <a:pPr lvl="1" eaLnBrk="1" hangingPunct="1">
              <a:lnSpc>
                <a:spcPct val="80000"/>
              </a:lnSpc>
              <a:buFont typeface="Arial" pitchFamily="-123" charset="0"/>
              <a:buNone/>
            </a:pPr>
            <a:endParaRPr lang="en-US" sz="2000" smtClean="0"/>
          </a:p>
        </p:txBody>
      </p:sp>
      <p:pic>
        <p:nvPicPr>
          <p:cNvPr id="20483" name="Content Placeholder 4" descr="Hus1Burning.jpg"/>
          <p:cNvPicPr>
            <a:picLocks noGrp="1" noChangeAspect="1"/>
          </p:cNvPicPr>
          <p:nvPr>
            <p:ph sz="half" idx="2"/>
          </p:nvPr>
        </p:nvPicPr>
        <p:blipFill>
          <a:blip r:embed="rId3"/>
          <a:srcRect/>
          <a:stretch>
            <a:fillRect/>
          </a:stretch>
        </p:blipFill>
        <p:spPr>
          <a:xfrm>
            <a:off x="4648200" y="1993900"/>
            <a:ext cx="4038600" cy="3738563"/>
          </a:xfrm>
        </p:spPr>
      </p:pic>
      <p:sp>
        <p:nvSpPr>
          <p:cNvPr id="16388" name="Rectangle 1028"/>
          <p:cNvSpPr>
            <a:spLocks noChangeArrowheads="1"/>
          </p:cNvSpPr>
          <p:nvPr/>
        </p:nvSpPr>
        <p:spPr bwMode="auto">
          <a:xfrm>
            <a:off x="4572000" y="5867400"/>
            <a:ext cx="4386263" cy="822325"/>
          </a:xfrm>
          <a:prstGeom prst="rect">
            <a:avLst/>
          </a:prstGeom>
          <a:noFill/>
          <a:ln w="9525">
            <a:noFill/>
            <a:miter lim="800000"/>
            <a:headEnd/>
            <a:tailEnd/>
          </a:ln>
        </p:spPr>
        <p:txBody>
          <a:bodyPr wrap="none">
            <a:prstTxWarp prst="textNoShape">
              <a:avLst/>
            </a:prstTxWarp>
            <a:spAutoFit/>
          </a:bodyPr>
          <a:lstStyle/>
          <a:p>
            <a:r>
              <a:rPr lang="en-US"/>
              <a:t>What had Hus done to deserve</a:t>
            </a:r>
          </a:p>
          <a:p>
            <a:r>
              <a:rPr lang="en-US"/>
              <a:t>such a death?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dissolve">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t>Background of the Reformation</a:t>
            </a:r>
          </a:p>
        </p:txBody>
      </p:sp>
      <p:sp>
        <p:nvSpPr>
          <p:cNvPr id="3" name="Content Placeholder 2"/>
          <p:cNvSpPr>
            <a:spLocks noGrp="1"/>
          </p:cNvSpPr>
          <p:nvPr>
            <p:ph sz="half" idx="1"/>
          </p:nvPr>
        </p:nvSpPr>
        <p:spPr/>
        <p:txBody>
          <a:bodyPr rtlCol="0">
            <a:normAutofit lnSpcReduction="10000"/>
          </a:bodyPr>
          <a:lstStyle/>
          <a:p>
            <a:pPr eaLnBrk="1" fontAlgn="auto" hangingPunct="1">
              <a:spcAft>
                <a:spcPts val="0"/>
              </a:spcAft>
              <a:buFont typeface="Arial" pitchFamily="34" charset="0"/>
              <a:buChar char="•"/>
              <a:defRPr/>
            </a:pPr>
            <a:r>
              <a:rPr lang="en-US" dirty="0" smtClean="0">
                <a:ea typeface="+mn-ea"/>
                <a:cs typeface="+mn-cs"/>
              </a:rPr>
              <a:t>Renaissance Causes</a:t>
            </a:r>
          </a:p>
          <a:p>
            <a:pPr lvl="1" eaLnBrk="1" fontAlgn="auto" hangingPunct="1">
              <a:spcAft>
                <a:spcPts val="0"/>
              </a:spcAft>
              <a:buFont typeface="Arial" pitchFamily="34" charset="0"/>
              <a:buChar char="–"/>
              <a:defRPr/>
            </a:pPr>
            <a:r>
              <a:rPr lang="en-US" dirty="0" smtClean="0">
                <a:ea typeface="+mn-ea"/>
              </a:rPr>
              <a:t>Humanism focused on the experience of the </a:t>
            </a:r>
            <a:r>
              <a:rPr lang="en-US" b="1" dirty="0" smtClean="0">
                <a:ea typeface="+mn-ea"/>
              </a:rPr>
              <a:t>individual</a:t>
            </a:r>
            <a:r>
              <a:rPr lang="en-US" dirty="0" smtClean="0">
                <a:ea typeface="+mn-ea"/>
              </a:rPr>
              <a:t>, embraced </a:t>
            </a:r>
            <a:r>
              <a:rPr lang="en-US" b="1" dirty="0" smtClean="0">
                <a:ea typeface="+mn-ea"/>
              </a:rPr>
              <a:t>secular</a:t>
            </a:r>
            <a:r>
              <a:rPr lang="en-US" dirty="0" smtClean="0">
                <a:ea typeface="+mn-ea"/>
              </a:rPr>
              <a:t> thought, and celebrated works from ancient Greece and Rome about human nature (pre-Christian) </a:t>
            </a:r>
          </a:p>
          <a:p>
            <a:pPr lvl="1" eaLnBrk="1" fontAlgn="auto" hangingPunct="1">
              <a:spcAft>
                <a:spcPts val="0"/>
              </a:spcAft>
              <a:buFont typeface="Arial" pitchFamily="34" charset="0"/>
              <a:buChar char="–"/>
              <a:defRPr/>
            </a:pPr>
            <a:r>
              <a:rPr lang="en-US" dirty="0" smtClean="0">
                <a:ea typeface="+mn-ea"/>
              </a:rPr>
              <a:t>Invention of the printing press spread </a:t>
            </a:r>
            <a:r>
              <a:rPr lang="en-US" b="1" dirty="0" smtClean="0">
                <a:ea typeface="+mn-ea"/>
              </a:rPr>
              <a:t>literacy</a:t>
            </a:r>
            <a:r>
              <a:rPr lang="en-US" dirty="0" smtClean="0">
                <a:ea typeface="+mn-ea"/>
              </a:rPr>
              <a:t> and </a:t>
            </a:r>
            <a:r>
              <a:rPr lang="en-US" b="1" dirty="0" smtClean="0">
                <a:ea typeface="+mn-ea"/>
              </a:rPr>
              <a:t>education</a:t>
            </a:r>
            <a:endParaRPr lang="en-US" b="1" dirty="0">
              <a:ea typeface="+mn-ea"/>
            </a:endParaRPr>
          </a:p>
        </p:txBody>
      </p:sp>
      <p:pic>
        <p:nvPicPr>
          <p:cNvPr id="22531" name="Content Placeholder 4" descr="Gutenberg Bible Page.jpg"/>
          <p:cNvPicPr>
            <a:picLocks noGrp="1" noChangeAspect="1"/>
          </p:cNvPicPr>
          <p:nvPr>
            <p:ph sz="half" idx="2"/>
          </p:nvPr>
        </p:nvPicPr>
        <p:blipFill>
          <a:blip r:embed="rId3"/>
          <a:srcRect/>
          <a:stretch>
            <a:fillRect/>
          </a:stretch>
        </p:blipFill>
        <p:spPr>
          <a:xfrm>
            <a:off x="4648200" y="1752600"/>
            <a:ext cx="4038600" cy="42672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smtClean="0"/>
              <a:t>I. The Early Reformation</a:t>
            </a:r>
          </a:p>
        </p:txBody>
      </p:sp>
      <p:sp>
        <p:nvSpPr>
          <p:cNvPr id="3" name="Content Placeholder 2"/>
          <p:cNvSpPr>
            <a:spLocks noGrp="1"/>
          </p:cNvSpPr>
          <p:nvPr>
            <p:ph sz="half" idx="1"/>
          </p:nvPr>
        </p:nvSpPr>
        <p:spPr>
          <a:xfrm>
            <a:off x="4724400" y="1600200"/>
            <a:ext cx="4038600" cy="4525963"/>
          </a:xfrm>
        </p:spPr>
        <p:txBody>
          <a:bodyPr rtlCol="0">
            <a:normAutofit lnSpcReduction="10000"/>
          </a:bodyPr>
          <a:lstStyle/>
          <a:p>
            <a:pPr eaLnBrk="1" fontAlgn="auto" hangingPunct="1">
              <a:spcAft>
                <a:spcPts val="0"/>
              </a:spcAft>
              <a:buFont typeface="Arial" pitchFamily="34" charset="0"/>
              <a:buChar char="•"/>
              <a:defRPr/>
            </a:pPr>
            <a:r>
              <a:rPr lang="en-US" dirty="0" smtClean="0">
                <a:ea typeface="+mn-ea"/>
                <a:cs typeface="+mn-cs"/>
              </a:rPr>
              <a:t>The Christian Church in the Early Sixteenth Century</a:t>
            </a:r>
          </a:p>
          <a:p>
            <a:pPr lvl="1" eaLnBrk="1" fontAlgn="auto" hangingPunct="1">
              <a:spcAft>
                <a:spcPts val="0"/>
              </a:spcAft>
              <a:buFont typeface="Arial" pitchFamily="34" charset="0"/>
              <a:buChar char="–"/>
              <a:defRPr/>
            </a:pPr>
            <a:r>
              <a:rPr lang="en-US" dirty="0" smtClean="0">
                <a:ea typeface="+mn-ea"/>
              </a:rPr>
              <a:t>Critics of the Church concentrated on clerical </a:t>
            </a:r>
            <a:r>
              <a:rPr lang="en-US" b="1" dirty="0" smtClean="0">
                <a:ea typeface="+mn-ea"/>
              </a:rPr>
              <a:t>immorality</a:t>
            </a:r>
            <a:r>
              <a:rPr lang="en-US" dirty="0" smtClean="0">
                <a:ea typeface="+mn-ea"/>
              </a:rPr>
              <a:t>, clerical </a:t>
            </a:r>
            <a:r>
              <a:rPr lang="en-US" b="1" dirty="0" smtClean="0">
                <a:ea typeface="+mn-ea"/>
              </a:rPr>
              <a:t>ignorance</a:t>
            </a:r>
            <a:r>
              <a:rPr lang="en-US" dirty="0" smtClean="0">
                <a:ea typeface="+mn-ea"/>
              </a:rPr>
              <a:t>, and clerical </a:t>
            </a:r>
            <a:r>
              <a:rPr lang="en-US" b="1" dirty="0" smtClean="0">
                <a:ea typeface="+mn-ea"/>
              </a:rPr>
              <a:t>pluralism</a:t>
            </a:r>
            <a:r>
              <a:rPr lang="en-US" dirty="0" smtClean="0">
                <a:ea typeface="+mn-ea"/>
              </a:rPr>
              <a:t>.</a:t>
            </a:r>
          </a:p>
          <a:p>
            <a:pPr lvl="1" eaLnBrk="1" fontAlgn="auto" hangingPunct="1">
              <a:spcAft>
                <a:spcPts val="0"/>
              </a:spcAft>
              <a:buFont typeface="Arial" pitchFamily="34" charset="0"/>
              <a:buChar char="–"/>
              <a:defRPr/>
            </a:pPr>
            <a:r>
              <a:rPr lang="en-US" dirty="0" smtClean="0">
                <a:ea typeface="+mn-ea"/>
              </a:rPr>
              <a:t>There was also local resentment of clerical privileges and immunities.</a:t>
            </a:r>
          </a:p>
        </p:txBody>
      </p:sp>
      <p:pic>
        <p:nvPicPr>
          <p:cNvPr id="24579" name="Content Placeholder 4" descr="indulgence.jpg"/>
          <p:cNvPicPr>
            <a:picLocks noGrp="1" noChangeAspect="1"/>
          </p:cNvPicPr>
          <p:nvPr>
            <p:ph sz="half" idx="2"/>
          </p:nvPr>
        </p:nvPicPr>
        <p:blipFill>
          <a:blip r:embed="rId3"/>
          <a:srcRect/>
          <a:stretch>
            <a:fillRect/>
          </a:stretch>
        </p:blipFill>
        <p:spPr>
          <a:xfrm>
            <a:off x="304800" y="2057400"/>
            <a:ext cx="4038600" cy="267493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5" name="Rectangle 2"/>
          <p:cNvSpPr>
            <a:spLocks noChangeArrowheads="1"/>
          </p:cNvSpPr>
          <p:nvPr/>
        </p:nvSpPr>
        <p:spPr bwMode="auto">
          <a:xfrm>
            <a:off x="166688" y="1981200"/>
            <a:ext cx="8977312" cy="1311275"/>
          </a:xfrm>
          <a:prstGeom prst="rect">
            <a:avLst/>
          </a:prstGeom>
          <a:noFill/>
          <a:ln w="9525">
            <a:noFill/>
            <a:miter lim="800000"/>
            <a:headEnd/>
            <a:tailEnd/>
          </a:ln>
        </p:spPr>
        <p:txBody>
          <a:bodyPr>
            <a:prstTxWarp prst="textNoShape">
              <a:avLst/>
            </a:prstTxWarp>
            <a:spAutoFit/>
          </a:bodyPr>
          <a:lstStyle/>
          <a:p>
            <a:pPr algn="ctr"/>
            <a:r>
              <a:rPr lang="en-US" sz="4000" b="1"/>
              <a:t>Who were the early critics of the Catholic Church?</a:t>
            </a:r>
            <a:r>
              <a:rPr lang="en-US"/>
              <a:t> </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Rectangle 2"/>
          <p:cNvSpPr>
            <a:spLocks noGrp="1"/>
          </p:cNvSpPr>
          <p:nvPr>
            <p:ph type="title"/>
          </p:nvPr>
        </p:nvSpPr>
        <p:spPr/>
        <p:txBody>
          <a:bodyPr/>
          <a:lstStyle/>
          <a:p>
            <a:r>
              <a:rPr lang="en-US"/>
              <a:t>Early Critics of the Church</a:t>
            </a:r>
          </a:p>
        </p:txBody>
      </p:sp>
      <p:sp>
        <p:nvSpPr>
          <p:cNvPr id="27650" name="Rectangle 4"/>
          <p:cNvSpPr>
            <a:spLocks noGrp="1"/>
          </p:cNvSpPr>
          <p:nvPr>
            <p:ph type="body" sz="half" idx="2"/>
          </p:nvPr>
        </p:nvSpPr>
        <p:spPr/>
        <p:txBody>
          <a:bodyPr/>
          <a:lstStyle/>
          <a:p>
            <a:pPr>
              <a:lnSpc>
                <a:spcPct val="90000"/>
              </a:lnSpc>
              <a:buFont typeface="Arial" pitchFamily="-123" charset="0"/>
              <a:buNone/>
            </a:pPr>
            <a:r>
              <a:rPr lang="en-US" sz="2400"/>
              <a:t>John Wycliffe (England) </a:t>
            </a:r>
          </a:p>
          <a:p>
            <a:pPr>
              <a:lnSpc>
                <a:spcPct val="90000"/>
              </a:lnSpc>
              <a:buFont typeface="Arial" pitchFamily="-123" charset="0"/>
              <a:buNone/>
            </a:pPr>
            <a:r>
              <a:rPr lang="en-US" sz="2400"/>
              <a:t>1328 - 1384</a:t>
            </a:r>
          </a:p>
          <a:p>
            <a:pPr>
              <a:lnSpc>
                <a:spcPct val="90000"/>
              </a:lnSpc>
            </a:pPr>
            <a:r>
              <a:rPr lang="en-US" sz="2400"/>
              <a:t>English friar</a:t>
            </a:r>
          </a:p>
          <a:p>
            <a:pPr>
              <a:lnSpc>
                <a:spcPct val="90000"/>
              </a:lnSpc>
            </a:pPr>
            <a:r>
              <a:rPr lang="en-US" sz="2400"/>
              <a:t>Scripture is the sole authority</a:t>
            </a:r>
          </a:p>
          <a:p>
            <a:pPr>
              <a:lnSpc>
                <a:spcPct val="90000"/>
              </a:lnSpc>
            </a:pPr>
            <a:r>
              <a:rPr lang="en-US" sz="2400"/>
              <a:t>Criticized the taxes collected by the pope, doctrine of transubstantiation, and the authority of the pope</a:t>
            </a:r>
          </a:p>
          <a:p>
            <a:pPr>
              <a:lnSpc>
                <a:spcPct val="90000"/>
              </a:lnSpc>
            </a:pPr>
            <a:r>
              <a:rPr lang="en-US" sz="2400"/>
              <a:t>Began translating the Bible from Latin to English</a:t>
            </a:r>
          </a:p>
        </p:txBody>
      </p:sp>
      <p:pic>
        <p:nvPicPr>
          <p:cNvPr id="27651" name="Picture 5"/>
          <p:cNvPicPr>
            <a:picLocks noChangeAspect="1" noChangeArrowheads="1"/>
          </p:cNvPicPr>
          <p:nvPr>
            <p:ph sz="half" idx="1"/>
          </p:nvPr>
        </p:nvPicPr>
        <p:blipFill>
          <a:blip r:embed="rId2"/>
          <a:srcRect/>
          <a:stretch>
            <a:fillRect/>
          </a:stretch>
        </p:blipFill>
        <p:spPr>
          <a:xfrm>
            <a:off x="574675" y="1600200"/>
            <a:ext cx="3802063" cy="4525963"/>
          </a:xfr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Rectangle 2"/>
          <p:cNvSpPr>
            <a:spLocks noGrp="1"/>
          </p:cNvSpPr>
          <p:nvPr>
            <p:ph type="title"/>
          </p:nvPr>
        </p:nvSpPr>
        <p:spPr/>
        <p:txBody>
          <a:bodyPr/>
          <a:lstStyle/>
          <a:p>
            <a:r>
              <a:rPr lang="en-US"/>
              <a:t>Early Critics of the Church</a:t>
            </a:r>
          </a:p>
        </p:txBody>
      </p:sp>
      <p:sp>
        <p:nvSpPr>
          <p:cNvPr id="28674" name="Rectangle 4"/>
          <p:cNvSpPr>
            <a:spLocks noGrp="1"/>
          </p:cNvSpPr>
          <p:nvPr>
            <p:ph type="body" sz="half" idx="2"/>
          </p:nvPr>
        </p:nvSpPr>
        <p:spPr/>
        <p:txBody>
          <a:bodyPr/>
          <a:lstStyle/>
          <a:p>
            <a:pPr>
              <a:lnSpc>
                <a:spcPct val="90000"/>
              </a:lnSpc>
            </a:pPr>
            <a:r>
              <a:rPr lang="en-US" sz="2400"/>
              <a:t>The Brethren of the Common Life (14th c.) </a:t>
            </a:r>
          </a:p>
          <a:p>
            <a:pPr>
              <a:lnSpc>
                <a:spcPct val="90000"/>
              </a:lnSpc>
            </a:pPr>
            <a:r>
              <a:rPr lang="en-US" sz="2400"/>
              <a:t>Founded by Gerard Groote-a monk who left the monastery in 1369 to try and reform the clergy</a:t>
            </a:r>
          </a:p>
          <a:p>
            <a:pPr>
              <a:lnSpc>
                <a:spcPct val="90000"/>
              </a:lnSpc>
            </a:pPr>
            <a:r>
              <a:rPr lang="en-US" sz="2400"/>
              <a:t>The Brothers and Sisters encouraged Christians to live simple, holy lives and seek a personal relationship with God. </a:t>
            </a:r>
          </a:p>
          <a:p>
            <a:pPr>
              <a:lnSpc>
                <a:spcPct val="90000"/>
              </a:lnSpc>
            </a:pPr>
            <a:r>
              <a:rPr lang="en-US" sz="2400"/>
              <a:t>Brethren houses spread from the Netherlands to Germany</a:t>
            </a:r>
          </a:p>
        </p:txBody>
      </p:sp>
      <p:pic>
        <p:nvPicPr>
          <p:cNvPr id="28675" name="Picture 5"/>
          <p:cNvPicPr>
            <a:picLocks noChangeAspect="1" noChangeArrowheads="1"/>
          </p:cNvPicPr>
          <p:nvPr>
            <p:ph sz="half" idx="1"/>
          </p:nvPr>
        </p:nvPicPr>
        <p:blipFill>
          <a:blip r:embed="rId2"/>
          <a:srcRect/>
          <a:stretch>
            <a:fillRect/>
          </a:stretch>
        </p:blipFill>
        <p:spPr>
          <a:xfrm>
            <a:off x="569913" y="1600200"/>
            <a:ext cx="3813175" cy="4525963"/>
          </a:xfrm>
        </p:spPr>
      </p:pic>
      <p:sp>
        <p:nvSpPr>
          <p:cNvPr id="28676" name="Rectangle 6"/>
          <p:cNvSpPr>
            <a:spLocks noChangeArrowheads="1"/>
          </p:cNvSpPr>
          <p:nvPr/>
        </p:nvSpPr>
        <p:spPr bwMode="auto">
          <a:xfrm>
            <a:off x="457200" y="6172200"/>
            <a:ext cx="4114800" cy="457200"/>
          </a:xfrm>
          <a:prstGeom prst="rect">
            <a:avLst/>
          </a:prstGeom>
          <a:noFill/>
          <a:ln w="9525">
            <a:noFill/>
            <a:miter lim="800000"/>
            <a:headEnd/>
            <a:tailEnd/>
          </a:ln>
        </p:spPr>
        <p:txBody>
          <a:bodyPr>
            <a:prstTxWarp prst="textNoShape">
              <a:avLst/>
            </a:prstTxWarp>
            <a:spAutoFit/>
          </a:bodyPr>
          <a:lstStyle/>
          <a:p>
            <a:r>
              <a:rPr lang="en-US"/>
              <a:t>Gerard Groote (1340-1384)</a:t>
            </a:r>
          </a:p>
        </p:txBody>
      </p:sp>
    </p:spTree>
  </p:cSld>
  <p:clrMapOvr>
    <a:masterClrMapping/>
  </p:clrMapOvr>
</p:sld>
</file>

<file path=ppt/theme/theme1.xml><?xml version="1.0" encoding="utf-8"?>
<a:theme xmlns:a="http://schemas.openxmlformats.org/drawingml/2006/main" name="Office Them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523</TotalTime>
  <Words>1448</Words>
  <Application>Microsoft Office PowerPoint</Application>
  <PresentationFormat>On-screen Show (4:3)</PresentationFormat>
  <Paragraphs>179</Paragraphs>
  <Slides>32</Slides>
  <Notes>19</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32</vt:i4>
      </vt:variant>
    </vt:vector>
  </HeadingPairs>
  <TitlesOfParts>
    <vt:vector size="38" baseType="lpstr">
      <vt:lpstr>Arial</vt:lpstr>
      <vt:lpstr>ＭＳ Ｐゴシック</vt:lpstr>
      <vt:lpstr>Calibri</vt:lpstr>
      <vt:lpstr>Tahoma</vt:lpstr>
      <vt:lpstr>Wingdings</vt:lpstr>
      <vt:lpstr>Office Theme</vt:lpstr>
      <vt:lpstr>Reformations and Religious Wars 1500-1600</vt:lpstr>
      <vt:lpstr>What was the Protestant Reformation?</vt:lpstr>
      <vt:lpstr>PowerPoint Presentation</vt:lpstr>
      <vt:lpstr>Background to the Reformation</vt:lpstr>
      <vt:lpstr>Background of the Reformation</vt:lpstr>
      <vt:lpstr>I. The Early Reformation</vt:lpstr>
      <vt:lpstr>PowerPoint Presentation</vt:lpstr>
      <vt:lpstr>Early Critics of the Church</vt:lpstr>
      <vt:lpstr>Early Critics of the Church</vt:lpstr>
      <vt:lpstr>Early Critics of the Church</vt:lpstr>
      <vt:lpstr>PowerPoint Presentation</vt:lpstr>
      <vt:lpstr>PowerPoint Presentation</vt:lpstr>
      <vt:lpstr>Johann Tetzel and Indulgences</vt:lpstr>
      <vt:lpstr>Johann Tetzel</vt:lpstr>
      <vt:lpstr>Martin Luther</vt:lpstr>
      <vt:lpstr>Martin Luther (1483-1546)</vt:lpstr>
      <vt:lpstr>95 Theses </vt:lpstr>
      <vt:lpstr>PowerPoint Presentation</vt:lpstr>
      <vt:lpstr>Public Debate</vt:lpstr>
      <vt:lpstr>Luther--The Rebel</vt:lpstr>
      <vt:lpstr>The Aftermath</vt:lpstr>
      <vt:lpstr>Comparative Christian Ideas</vt:lpstr>
      <vt:lpstr>Sacraments </vt:lpstr>
      <vt:lpstr>Other Protestant Thinkers and Leaders </vt:lpstr>
      <vt:lpstr>Appeal of Protestant Ideas </vt:lpstr>
      <vt:lpstr>Peasants’ Revolt (1524-25)</vt:lpstr>
      <vt:lpstr>Peasants’ Revolt</vt:lpstr>
      <vt:lpstr>Marriage </vt:lpstr>
      <vt:lpstr>Learning Objective</vt:lpstr>
      <vt:lpstr>1. Central Ideas of Religious Reformers</vt:lpstr>
      <vt:lpstr>2. Appeal to Different Social Groups </vt:lpstr>
      <vt:lpstr>Create a Thesis Statement</vt:lpstr>
    </vt:vector>
  </TitlesOfParts>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Reformations and Religious Wars 1500-1600</dc:title>
  <dc:creator>Your User Name</dc:creator>
  <cp:lastModifiedBy>MCPASD</cp:lastModifiedBy>
  <cp:revision>38</cp:revision>
  <dcterms:created xsi:type="dcterms:W3CDTF">2011-09-10T17:18:24Z</dcterms:created>
  <dcterms:modified xsi:type="dcterms:W3CDTF">2011-10-18T11:09:27Z</dcterms:modified>
</cp:coreProperties>
</file>